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66" r:id="rId2"/>
    <p:sldId id="278" r:id="rId3"/>
    <p:sldId id="395" r:id="rId4"/>
    <p:sldId id="397" r:id="rId5"/>
    <p:sldId id="338" r:id="rId6"/>
    <p:sldId id="398" r:id="rId7"/>
    <p:sldId id="328" r:id="rId8"/>
    <p:sldId id="399" r:id="rId9"/>
    <p:sldId id="400" r:id="rId10"/>
    <p:sldId id="413" r:id="rId11"/>
    <p:sldId id="414" r:id="rId12"/>
    <p:sldId id="339" r:id="rId13"/>
    <p:sldId id="415" r:id="rId14"/>
    <p:sldId id="416" r:id="rId15"/>
    <p:sldId id="417" r:id="rId16"/>
    <p:sldId id="418" r:id="rId17"/>
    <p:sldId id="340" r:id="rId18"/>
    <p:sldId id="341" r:id="rId19"/>
    <p:sldId id="342" r:id="rId20"/>
    <p:sldId id="343" r:id="rId21"/>
    <p:sldId id="401" r:id="rId22"/>
    <p:sldId id="385" r:id="rId23"/>
    <p:sldId id="386" r:id="rId24"/>
    <p:sldId id="344" r:id="rId25"/>
    <p:sldId id="402" r:id="rId26"/>
    <p:sldId id="346" r:id="rId27"/>
    <p:sldId id="404" r:id="rId28"/>
    <p:sldId id="405" r:id="rId29"/>
    <p:sldId id="406" r:id="rId30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3" autoAdjust="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6B25-8136-4D26-8971-D352EA132F70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3009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3009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C436C-8F25-40F7-9276-D57797679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456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71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30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0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0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39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20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3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5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25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69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36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DEF6-926D-4B7F-B731-6FC050BD5C6B}" type="datetimeFigureOut">
              <a:rPr lang="ko-KR" altLang="en-US" smtClean="0"/>
              <a:t>2015-09-04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EA7F-4C30-4D87-B8E0-C3C2650D43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43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23415" r="1565" b="37540"/>
          <a:stretch/>
        </p:blipFill>
        <p:spPr bwMode="auto">
          <a:xfrm>
            <a:off x="-7328" y="-27384"/>
            <a:ext cx="9153525" cy="336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39750" y="1484313"/>
            <a:ext cx="8243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schemeClr val="tx1"/>
                </a:solidFill>
              </a:rPr>
              <a:t>KESO </a:t>
            </a:r>
            <a:r>
              <a:rPr kumimoji="0" lang="ko-KR" altLang="en-US" sz="3600" dirty="0">
                <a:solidFill>
                  <a:schemeClr val="tx1"/>
                </a:solidFill>
              </a:rPr>
              <a:t>사이버 강의</a:t>
            </a:r>
            <a:endParaRPr kumimoji="0" lang="en-US" altLang="ko-KR" sz="3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 smtClean="0">
                <a:solidFill>
                  <a:schemeClr val="tx1"/>
                </a:solidFill>
              </a:rPr>
              <a:t>-</a:t>
            </a:r>
            <a:r>
              <a:rPr kumimoji="0" lang="ko-KR" altLang="en-US" sz="2400" dirty="0" smtClean="0">
                <a:solidFill>
                  <a:schemeClr val="tx1"/>
                </a:solidFill>
              </a:rPr>
              <a:t>중위도</a:t>
            </a:r>
            <a:r>
              <a:rPr kumimoji="0" lang="en-US" altLang="ko-KR" sz="2400" dirty="0" smtClean="0">
                <a:solidFill>
                  <a:schemeClr val="tx1"/>
                </a:solidFill>
              </a:rPr>
              <a:t>/</a:t>
            </a:r>
            <a:r>
              <a:rPr kumimoji="0" lang="ko-KR" altLang="en-US" sz="2400" dirty="0" smtClean="0">
                <a:solidFill>
                  <a:schemeClr val="tx1"/>
                </a:solidFill>
              </a:rPr>
              <a:t>열대 기압계</a:t>
            </a:r>
            <a:r>
              <a:rPr kumimoji="0" lang="en-US" altLang="ko-KR" sz="2400" dirty="0" smtClean="0">
                <a:solidFill>
                  <a:schemeClr val="tx1"/>
                </a:solidFill>
              </a:rPr>
              <a:t>-</a:t>
            </a:r>
            <a:endParaRPr kumimoji="0" lang="en-US" altLang="ko-KR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7595" y="3506332"/>
            <a:ext cx="196880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ko-KR" altLang="en-US" sz="2400" dirty="0" smtClean="0"/>
              <a:t>기단</a:t>
            </a:r>
            <a:endParaRPr kumimoji="0" lang="en-US" altLang="ko-KR" sz="2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kumimoji="0" lang="en-US" altLang="ko-KR" sz="24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ko-KR" altLang="en-US" sz="2400" dirty="0" smtClean="0"/>
              <a:t>전선</a:t>
            </a:r>
            <a:endParaRPr kumimoji="0" lang="en-US" altLang="ko-KR" sz="2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kumimoji="0" lang="en-US" altLang="ko-KR" sz="24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ko-KR" altLang="en-US" sz="2400" dirty="0" smtClean="0"/>
              <a:t>온대저기압</a:t>
            </a:r>
            <a:endParaRPr kumimoji="0" lang="en-US" altLang="ko-KR" sz="2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kumimoji="0" lang="en-US" altLang="ko-KR" sz="2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ko-KR" altLang="en-US" sz="2400" dirty="0" smtClean="0"/>
              <a:t>열대저기압</a:t>
            </a:r>
            <a:endParaRPr kumimoji="0"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686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폐색전선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9807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온난폐색전선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6450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한랭폐색전선</a:t>
            </a:r>
            <a:endParaRPr lang="ko-KR" altLang="en-US" dirty="0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>
            <a:off x="3870325" y="2808288"/>
            <a:ext cx="534988" cy="239712"/>
          </a:xfrm>
          <a:custGeom>
            <a:avLst/>
            <a:gdLst>
              <a:gd name="T0" fmla="*/ 34 w 337"/>
              <a:gd name="T1" fmla="*/ 145 h 151"/>
              <a:gd name="T2" fmla="*/ 220 w 337"/>
              <a:gd name="T3" fmla="*/ 146 h 151"/>
              <a:gd name="T4" fmla="*/ 323 w 337"/>
              <a:gd name="T5" fmla="*/ 131 h 151"/>
              <a:gd name="T6" fmla="*/ 302 w 337"/>
              <a:gd name="T7" fmla="*/ 25 h 151"/>
              <a:gd name="T8" fmla="*/ 236 w 337"/>
              <a:gd name="T9" fmla="*/ 1 h 151"/>
              <a:gd name="T10" fmla="*/ 203 w 337"/>
              <a:gd name="T11" fmla="*/ 34 h 151"/>
              <a:gd name="T12" fmla="*/ 176 w 337"/>
              <a:gd name="T13" fmla="*/ 19 h 151"/>
              <a:gd name="T14" fmla="*/ 148 w 337"/>
              <a:gd name="T15" fmla="*/ 23 h 151"/>
              <a:gd name="T16" fmla="*/ 130 w 337"/>
              <a:gd name="T17" fmla="*/ 46 h 151"/>
              <a:gd name="T18" fmla="*/ 130 w 337"/>
              <a:gd name="T19" fmla="*/ 71 h 151"/>
              <a:gd name="T20" fmla="*/ 118 w 337"/>
              <a:gd name="T21" fmla="*/ 70 h 151"/>
              <a:gd name="T22" fmla="*/ 86 w 337"/>
              <a:gd name="T23" fmla="*/ 73 h 151"/>
              <a:gd name="T24" fmla="*/ 64 w 337"/>
              <a:gd name="T25" fmla="*/ 91 h 151"/>
              <a:gd name="T26" fmla="*/ 53 w 337"/>
              <a:gd name="T27" fmla="*/ 89 h 151"/>
              <a:gd name="T28" fmla="*/ 31 w 337"/>
              <a:gd name="T29" fmla="*/ 95 h 151"/>
              <a:gd name="T30" fmla="*/ 14 w 337"/>
              <a:gd name="T31" fmla="*/ 112 h 151"/>
              <a:gd name="T32" fmla="*/ 14 w 337"/>
              <a:gd name="T33" fmla="*/ 130 h 151"/>
              <a:gd name="T34" fmla="*/ 34 w 337"/>
              <a:gd name="T35" fmla="*/ 14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7" h="151">
                <a:moveTo>
                  <a:pt x="34" y="145"/>
                </a:moveTo>
                <a:cubicBezTo>
                  <a:pt x="68" y="148"/>
                  <a:pt x="172" y="148"/>
                  <a:pt x="220" y="146"/>
                </a:cubicBezTo>
                <a:cubicBezTo>
                  <a:pt x="268" y="144"/>
                  <a:pt x="309" y="151"/>
                  <a:pt x="323" y="131"/>
                </a:cubicBezTo>
                <a:cubicBezTo>
                  <a:pt x="337" y="111"/>
                  <a:pt x="316" y="47"/>
                  <a:pt x="302" y="25"/>
                </a:cubicBezTo>
                <a:cubicBezTo>
                  <a:pt x="288" y="3"/>
                  <a:pt x="252" y="0"/>
                  <a:pt x="236" y="1"/>
                </a:cubicBezTo>
                <a:cubicBezTo>
                  <a:pt x="220" y="2"/>
                  <a:pt x="213" y="31"/>
                  <a:pt x="203" y="34"/>
                </a:cubicBezTo>
                <a:cubicBezTo>
                  <a:pt x="193" y="37"/>
                  <a:pt x="185" y="21"/>
                  <a:pt x="176" y="19"/>
                </a:cubicBezTo>
                <a:cubicBezTo>
                  <a:pt x="167" y="17"/>
                  <a:pt x="156" y="18"/>
                  <a:pt x="148" y="23"/>
                </a:cubicBezTo>
                <a:cubicBezTo>
                  <a:pt x="140" y="28"/>
                  <a:pt x="133" y="38"/>
                  <a:pt x="130" y="46"/>
                </a:cubicBezTo>
                <a:cubicBezTo>
                  <a:pt x="127" y="54"/>
                  <a:pt x="132" y="67"/>
                  <a:pt x="130" y="71"/>
                </a:cubicBezTo>
                <a:cubicBezTo>
                  <a:pt x="128" y="75"/>
                  <a:pt x="125" y="70"/>
                  <a:pt x="118" y="70"/>
                </a:cubicBezTo>
                <a:cubicBezTo>
                  <a:pt x="111" y="70"/>
                  <a:pt x="95" y="69"/>
                  <a:pt x="86" y="73"/>
                </a:cubicBezTo>
                <a:cubicBezTo>
                  <a:pt x="77" y="77"/>
                  <a:pt x="69" y="88"/>
                  <a:pt x="64" y="91"/>
                </a:cubicBezTo>
                <a:cubicBezTo>
                  <a:pt x="59" y="94"/>
                  <a:pt x="58" y="88"/>
                  <a:pt x="53" y="89"/>
                </a:cubicBezTo>
                <a:cubicBezTo>
                  <a:pt x="48" y="90"/>
                  <a:pt x="38" y="91"/>
                  <a:pt x="31" y="95"/>
                </a:cubicBezTo>
                <a:cubicBezTo>
                  <a:pt x="24" y="99"/>
                  <a:pt x="17" y="106"/>
                  <a:pt x="14" y="112"/>
                </a:cubicBezTo>
                <a:cubicBezTo>
                  <a:pt x="11" y="118"/>
                  <a:pt x="11" y="125"/>
                  <a:pt x="14" y="130"/>
                </a:cubicBezTo>
                <a:cubicBezTo>
                  <a:pt x="17" y="135"/>
                  <a:pt x="0" y="143"/>
                  <a:pt x="34" y="145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Freeform 44"/>
          <p:cNvSpPr>
            <a:spLocks/>
          </p:cNvSpPr>
          <p:nvPr/>
        </p:nvSpPr>
        <p:spPr bwMode="auto">
          <a:xfrm>
            <a:off x="2279650" y="1784350"/>
            <a:ext cx="5191125" cy="1274763"/>
          </a:xfrm>
          <a:custGeom>
            <a:avLst/>
            <a:gdLst>
              <a:gd name="T0" fmla="*/ 1780 w 3270"/>
              <a:gd name="T1" fmla="*/ 190 h 803"/>
              <a:gd name="T2" fmla="*/ 1744 w 3270"/>
              <a:gd name="T3" fmla="*/ 113 h 803"/>
              <a:gd name="T4" fmla="*/ 1639 w 3270"/>
              <a:gd name="T5" fmla="*/ 119 h 803"/>
              <a:gd name="T6" fmla="*/ 1594 w 3270"/>
              <a:gd name="T7" fmla="*/ 122 h 803"/>
              <a:gd name="T8" fmla="*/ 1534 w 3270"/>
              <a:gd name="T9" fmla="*/ 50 h 803"/>
              <a:gd name="T10" fmla="*/ 1450 w 3270"/>
              <a:gd name="T11" fmla="*/ 68 h 803"/>
              <a:gd name="T12" fmla="*/ 1366 w 3270"/>
              <a:gd name="T13" fmla="*/ 53 h 803"/>
              <a:gd name="T14" fmla="*/ 1303 w 3270"/>
              <a:gd name="T15" fmla="*/ 107 h 803"/>
              <a:gd name="T16" fmla="*/ 1231 w 3270"/>
              <a:gd name="T17" fmla="*/ 107 h 803"/>
              <a:gd name="T18" fmla="*/ 1153 w 3270"/>
              <a:gd name="T19" fmla="*/ 188 h 803"/>
              <a:gd name="T20" fmla="*/ 1096 w 3270"/>
              <a:gd name="T21" fmla="*/ 173 h 803"/>
              <a:gd name="T22" fmla="*/ 994 w 3270"/>
              <a:gd name="T23" fmla="*/ 161 h 803"/>
              <a:gd name="T24" fmla="*/ 883 w 3270"/>
              <a:gd name="T25" fmla="*/ 98 h 803"/>
              <a:gd name="T26" fmla="*/ 850 w 3270"/>
              <a:gd name="T27" fmla="*/ 104 h 803"/>
              <a:gd name="T28" fmla="*/ 694 w 3270"/>
              <a:gd name="T29" fmla="*/ 89 h 803"/>
              <a:gd name="T30" fmla="*/ 637 w 3270"/>
              <a:gd name="T31" fmla="*/ 110 h 803"/>
              <a:gd name="T32" fmla="*/ 505 w 3270"/>
              <a:gd name="T33" fmla="*/ 56 h 803"/>
              <a:gd name="T34" fmla="*/ 430 w 3270"/>
              <a:gd name="T35" fmla="*/ 89 h 803"/>
              <a:gd name="T36" fmla="*/ 370 w 3270"/>
              <a:gd name="T37" fmla="*/ 38 h 803"/>
              <a:gd name="T38" fmla="*/ 292 w 3270"/>
              <a:gd name="T39" fmla="*/ 61 h 803"/>
              <a:gd name="T40" fmla="*/ 120 w 3270"/>
              <a:gd name="T41" fmla="*/ 0 h 803"/>
              <a:gd name="T42" fmla="*/ 1 w 3270"/>
              <a:gd name="T43" fmla="*/ 56 h 803"/>
              <a:gd name="T44" fmla="*/ 265 w 3270"/>
              <a:gd name="T45" fmla="*/ 128 h 803"/>
              <a:gd name="T46" fmla="*/ 766 w 3270"/>
              <a:gd name="T47" fmla="*/ 278 h 803"/>
              <a:gd name="T48" fmla="*/ 1260 w 3270"/>
              <a:gd name="T49" fmla="*/ 641 h 803"/>
              <a:gd name="T50" fmla="*/ 1449 w 3270"/>
              <a:gd name="T51" fmla="*/ 763 h 803"/>
              <a:gd name="T52" fmla="*/ 3079 w 3270"/>
              <a:gd name="T53" fmla="*/ 266 h 803"/>
              <a:gd name="T54" fmla="*/ 3259 w 3270"/>
              <a:gd name="T55" fmla="*/ 179 h 803"/>
              <a:gd name="T56" fmla="*/ 3157 w 3270"/>
              <a:gd name="T57" fmla="*/ 179 h 803"/>
              <a:gd name="T58" fmla="*/ 3032 w 3270"/>
              <a:gd name="T59" fmla="*/ 174 h 803"/>
              <a:gd name="T60" fmla="*/ 2968 w 3270"/>
              <a:gd name="T61" fmla="*/ 161 h 803"/>
              <a:gd name="T62" fmla="*/ 2932 w 3270"/>
              <a:gd name="T63" fmla="*/ 170 h 803"/>
              <a:gd name="T64" fmla="*/ 2815 w 3270"/>
              <a:gd name="T65" fmla="*/ 152 h 803"/>
              <a:gd name="T66" fmla="*/ 2743 w 3270"/>
              <a:gd name="T67" fmla="*/ 164 h 803"/>
              <a:gd name="T68" fmla="*/ 2714 w 3270"/>
              <a:gd name="T69" fmla="*/ 174 h 803"/>
              <a:gd name="T70" fmla="*/ 2626 w 3270"/>
              <a:gd name="T71" fmla="*/ 209 h 803"/>
              <a:gd name="T72" fmla="*/ 2605 w 3270"/>
              <a:gd name="T73" fmla="*/ 239 h 803"/>
              <a:gd name="T74" fmla="*/ 2479 w 3270"/>
              <a:gd name="T75" fmla="*/ 239 h 803"/>
              <a:gd name="T76" fmla="*/ 2421 w 3270"/>
              <a:gd name="T77" fmla="*/ 299 h 803"/>
              <a:gd name="T78" fmla="*/ 2346 w 3270"/>
              <a:gd name="T79" fmla="*/ 265 h 803"/>
              <a:gd name="T80" fmla="*/ 2266 w 3270"/>
              <a:gd name="T81" fmla="*/ 272 h 803"/>
              <a:gd name="T82" fmla="*/ 2200 w 3270"/>
              <a:gd name="T83" fmla="*/ 262 h 803"/>
              <a:gd name="T84" fmla="*/ 2146 w 3270"/>
              <a:gd name="T85" fmla="*/ 286 h 803"/>
              <a:gd name="T86" fmla="*/ 2103 w 3270"/>
              <a:gd name="T87" fmla="*/ 284 h 803"/>
              <a:gd name="T88" fmla="*/ 2071 w 3270"/>
              <a:gd name="T89" fmla="*/ 280 h 803"/>
              <a:gd name="T90" fmla="*/ 2011 w 3270"/>
              <a:gd name="T91" fmla="*/ 236 h 803"/>
              <a:gd name="T92" fmla="*/ 1984 w 3270"/>
              <a:gd name="T93" fmla="*/ 212 h 803"/>
              <a:gd name="T94" fmla="*/ 1861 w 3270"/>
              <a:gd name="T95" fmla="*/ 143 h 803"/>
              <a:gd name="T96" fmla="*/ 1793 w 3270"/>
              <a:gd name="T97" fmla="*/ 187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70" h="803">
                <a:moveTo>
                  <a:pt x="1793" y="187"/>
                </a:moveTo>
                <a:cubicBezTo>
                  <a:pt x="1788" y="190"/>
                  <a:pt x="1783" y="193"/>
                  <a:pt x="1780" y="190"/>
                </a:cubicBezTo>
                <a:cubicBezTo>
                  <a:pt x="1777" y="187"/>
                  <a:pt x="1782" y="182"/>
                  <a:pt x="1776" y="169"/>
                </a:cubicBezTo>
                <a:cubicBezTo>
                  <a:pt x="1770" y="156"/>
                  <a:pt x="1762" y="124"/>
                  <a:pt x="1744" y="113"/>
                </a:cubicBezTo>
                <a:cubicBezTo>
                  <a:pt x="1726" y="102"/>
                  <a:pt x="1686" y="100"/>
                  <a:pt x="1669" y="101"/>
                </a:cubicBezTo>
                <a:cubicBezTo>
                  <a:pt x="1652" y="102"/>
                  <a:pt x="1649" y="116"/>
                  <a:pt x="1639" y="119"/>
                </a:cubicBezTo>
                <a:cubicBezTo>
                  <a:pt x="1629" y="122"/>
                  <a:pt x="1613" y="122"/>
                  <a:pt x="1606" y="122"/>
                </a:cubicBezTo>
                <a:cubicBezTo>
                  <a:pt x="1599" y="122"/>
                  <a:pt x="1596" y="126"/>
                  <a:pt x="1594" y="122"/>
                </a:cubicBezTo>
                <a:cubicBezTo>
                  <a:pt x="1592" y="118"/>
                  <a:pt x="1601" y="107"/>
                  <a:pt x="1591" y="95"/>
                </a:cubicBezTo>
                <a:cubicBezTo>
                  <a:pt x="1581" y="83"/>
                  <a:pt x="1555" y="57"/>
                  <a:pt x="1534" y="50"/>
                </a:cubicBezTo>
                <a:cubicBezTo>
                  <a:pt x="1513" y="43"/>
                  <a:pt x="1476" y="47"/>
                  <a:pt x="1462" y="50"/>
                </a:cubicBezTo>
                <a:cubicBezTo>
                  <a:pt x="1448" y="53"/>
                  <a:pt x="1454" y="68"/>
                  <a:pt x="1450" y="68"/>
                </a:cubicBezTo>
                <a:cubicBezTo>
                  <a:pt x="1446" y="68"/>
                  <a:pt x="1449" y="55"/>
                  <a:pt x="1435" y="53"/>
                </a:cubicBezTo>
                <a:cubicBezTo>
                  <a:pt x="1421" y="51"/>
                  <a:pt x="1386" y="46"/>
                  <a:pt x="1366" y="53"/>
                </a:cubicBezTo>
                <a:cubicBezTo>
                  <a:pt x="1346" y="60"/>
                  <a:pt x="1322" y="86"/>
                  <a:pt x="1312" y="95"/>
                </a:cubicBezTo>
                <a:cubicBezTo>
                  <a:pt x="1302" y="104"/>
                  <a:pt x="1308" y="106"/>
                  <a:pt x="1303" y="107"/>
                </a:cubicBezTo>
                <a:cubicBezTo>
                  <a:pt x="1298" y="108"/>
                  <a:pt x="1296" y="101"/>
                  <a:pt x="1284" y="101"/>
                </a:cubicBezTo>
                <a:cubicBezTo>
                  <a:pt x="1272" y="101"/>
                  <a:pt x="1247" y="101"/>
                  <a:pt x="1231" y="107"/>
                </a:cubicBezTo>
                <a:cubicBezTo>
                  <a:pt x="1215" y="113"/>
                  <a:pt x="1199" y="124"/>
                  <a:pt x="1186" y="137"/>
                </a:cubicBezTo>
                <a:cubicBezTo>
                  <a:pt x="1173" y="150"/>
                  <a:pt x="1160" y="170"/>
                  <a:pt x="1153" y="188"/>
                </a:cubicBezTo>
                <a:cubicBezTo>
                  <a:pt x="1146" y="206"/>
                  <a:pt x="1153" y="250"/>
                  <a:pt x="1144" y="248"/>
                </a:cubicBezTo>
                <a:cubicBezTo>
                  <a:pt x="1135" y="246"/>
                  <a:pt x="1114" y="189"/>
                  <a:pt x="1096" y="173"/>
                </a:cubicBezTo>
                <a:cubicBezTo>
                  <a:pt x="1078" y="157"/>
                  <a:pt x="1053" y="154"/>
                  <a:pt x="1036" y="152"/>
                </a:cubicBezTo>
                <a:cubicBezTo>
                  <a:pt x="1019" y="150"/>
                  <a:pt x="1005" y="166"/>
                  <a:pt x="994" y="161"/>
                </a:cubicBezTo>
                <a:cubicBezTo>
                  <a:pt x="983" y="156"/>
                  <a:pt x="985" y="129"/>
                  <a:pt x="967" y="119"/>
                </a:cubicBezTo>
                <a:cubicBezTo>
                  <a:pt x="949" y="109"/>
                  <a:pt x="899" y="99"/>
                  <a:pt x="883" y="98"/>
                </a:cubicBezTo>
                <a:cubicBezTo>
                  <a:pt x="867" y="97"/>
                  <a:pt x="873" y="109"/>
                  <a:pt x="868" y="110"/>
                </a:cubicBezTo>
                <a:cubicBezTo>
                  <a:pt x="863" y="111"/>
                  <a:pt x="864" y="107"/>
                  <a:pt x="850" y="104"/>
                </a:cubicBezTo>
                <a:cubicBezTo>
                  <a:pt x="836" y="101"/>
                  <a:pt x="807" y="94"/>
                  <a:pt x="781" y="92"/>
                </a:cubicBezTo>
                <a:cubicBezTo>
                  <a:pt x="755" y="90"/>
                  <a:pt x="714" y="87"/>
                  <a:pt x="694" y="89"/>
                </a:cubicBezTo>
                <a:cubicBezTo>
                  <a:pt x="674" y="91"/>
                  <a:pt x="670" y="100"/>
                  <a:pt x="661" y="104"/>
                </a:cubicBezTo>
                <a:cubicBezTo>
                  <a:pt x="652" y="108"/>
                  <a:pt x="647" y="114"/>
                  <a:pt x="637" y="110"/>
                </a:cubicBezTo>
                <a:cubicBezTo>
                  <a:pt x="627" y="106"/>
                  <a:pt x="623" y="89"/>
                  <a:pt x="601" y="80"/>
                </a:cubicBezTo>
                <a:cubicBezTo>
                  <a:pt x="579" y="71"/>
                  <a:pt x="530" y="55"/>
                  <a:pt x="505" y="56"/>
                </a:cubicBezTo>
                <a:cubicBezTo>
                  <a:pt x="480" y="57"/>
                  <a:pt x="463" y="81"/>
                  <a:pt x="451" y="86"/>
                </a:cubicBezTo>
                <a:cubicBezTo>
                  <a:pt x="439" y="91"/>
                  <a:pt x="435" y="94"/>
                  <a:pt x="430" y="89"/>
                </a:cubicBezTo>
                <a:cubicBezTo>
                  <a:pt x="425" y="84"/>
                  <a:pt x="431" y="61"/>
                  <a:pt x="421" y="53"/>
                </a:cubicBezTo>
                <a:cubicBezTo>
                  <a:pt x="411" y="45"/>
                  <a:pt x="387" y="38"/>
                  <a:pt x="370" y="38"/>
                </a:cubicBezTo>
                <a:cubicBezTo>
                  <a:pt x="353" y="38"/>
                  <a:pt x="329" y="52"/>
                  <a:pt x="316" y="56"/>
                </a:cubicBezTo>
                <a:cubicBezTo>
                  <a:pt x="303" y="60"/>
                  <a:pt x="304" y="68"/>
                  <a:pt x="292" y="61"/>
                </a:cubicBezTo>
                <a:cubicBezTo>
                  <a:pt x="280" y="54"/>
                  <a:pt x="273" y="24"/>
                  <a:pt x="244" y="14"/>
                </a:cubicBezTo>
                <a:cubicBezTo>
                  <a:pt x="215" y="4"/>
                  <a:pt x="150" y="0"/>
                  <a:pt x="120" y="0"/>
                </a:cubicBezTo>
                <a:cubicBezTo>
                  <a:pt x="90" y="0"/>
                  <a:pt x="81" y="5"/>
                  <a:pt x="61" y="14"/>
                </a:cubicBezTo>
                <a:cubicBezTo>
                  <a:pt x="41" y="23"/>
                  <a:pt x="2" y="43"/>
                  <a:pt x="1" y="56"/>
                </a:cubicBezTo>
                <a:cubicBezTo>
                  <a:pt x="0" y="69"/>
                  <a:pt x="11" y="79"/>
                  <a:pt x="55" y="91"/>
                </a:cubicBezTo>
                <a:cubicBezTo>
                  <a:pt x="99" y="103"/>
                  <a:pt x="189" y="110"/>
                  <a:pt x="265" y="128"/>
                </a:cubicBezTo>
                <a:cubicBezTo>
                  <a:pt x="341" y="146"/>
                  <a:pt x="426" y="172"/>
                  <a:pt x="509" y="197"/>
                </a:cubicBezTo>
                <a:cubicBezTo>
                  <a:pt x="592" y="222"/>
                  <a:pt x="670" y="236"/>
                  <a:pt x="766" y="278"/>
                </a:cubicBezTo>
                <a:cubicBezTo>
                  <a:pt x="862" y="320"/>
                  <a:pt x="1003" y="390"/>
                  <a:pt x="1085" y="450"/>
                </a:cubicBezTo>
                <a:cubicBezTo>
                  <a:pt x="1167" y="510"/>
                  <a:pt x="1219" y="586"/>
                  <a:pt x="1260" y="641"/>
                </a:cubicBezTo>
                <a:cubicBezTo>
                  <a:pt x="1301" y="696"/>
                  <a:pt x="1298" y="761"/>
                  <a:pt x="1329" y="781"/>
                </a:cubicBezTo>
                <a:cubicBezTo>
                  <a:pt x="1360" y="801"/>
                  <a:pt x="1308" y="803"/>
                  <a:pt x="1449" y="763"/>
                </a:cubicBezTo>
                <a:cubicBezTo>
                  <a:pt x="1590" y="723"/>
                  <a:pt x="1904" y="625"/>
                  <a:pt x="2176" y="542"/>
                </a:cubicBezTo>
                <a:cubicBezTo>
                  <a:pt x="2448" y="459"/>
                  <a:pt x="2902" y="320"/>
                  <a:pt x="3079" y="266"/>
                </a:cubicBezTo>
                <a:cubicBezTo>
                  <a:pt x="3256" y="212"/>
                  <a:pt x="3205" y="235"/>
                  <a:pt x="3235" y="221"/>
                </a:cubicBezTo>
                <a:cubicBezTo>
                  <a:pt x="3265" y="207"/>
                  <a:pt x="3270" y="187"/>
                  <a:pt x="3259" y="179"/>
                </a:cubicBezTo>
                <a:cubicBezTo>
                  <a:pt x="3248" y="171"/>
                  <a:pt x="3185" y="174"/>
                  <a:pt x="3168" y="174"/>
                </a:cubicBezTo>
                <a:cubicBezTo>
                  <a:pt x="3151" y="174"/>
                  <a:pt x="3168" y="182"/>
                  <a:pt x="3157" y="179"/>
                </a:cubicBezTo>
                <a:cubicBezTo>
                  <a:pt x="3146" y="176"/>
                  <a:pt x="3121" y="159"/>
                  <a:pt x="3100" y="158"/>
                </a:cubicBezTo>
                <a:cubicBezTo>
                  <a:pt x="3079" y="157"/>
                  <a:pt x="3046" y="174"/>
                  <a:pt x="3032" y="174"/>
                </a:cubicBezTo>
                <a:cubicBezTo>
                  <a:pt x="3018" y="174"/>
                  <a:pt x="3024" y="163"/>
                  <a:pt x="3013" y="161"/>
                </a:cubicBezTo>
                <a:cubicBezTo>
                  <a:pt x="3002" y="159"/>
                  <a:pt x="2980" y="158"/>
                  <a:pt x="2968" y="161"/>
                </a:cubicBezTo>
                <a:cubicBezTo>
                  <a:pt x="2956" y="164"/>
                  <a:pt x="2944" y="181"/>
                  <a:pt x="2938" y="182"/>
                </a:cubicBezTo>
                <a:cubicBezTo>
                  <a:pt x="2932" y="183"/>
                  <a:pt x="2944" y="176"/>
                  <a:pt x="2932" y="170"/>
                </a:cubicBezTo>
                <a:cubicBezTo>
                  <a:pt x="2920" y="164"/>
                  <a:pt x="2885" y="146"/>
                  <a:pt x="2866" y="143"/>
                </a:cubicBezTo>
                <a:cubicBezTo>
                  <a:pt x="2847" y="140"/>
                  <a:pt x="2825" y="147"/>
                  <a:pt x="2815" y="152"/>
                </a:cubicBezTo>
                <a:cubicBezTo>
                  <a:pt x="2805" y="157"/>
                  <a:pt x="2817" y="172"/>
                  <a:pt x="2805" y="174"/>
                </a:cubicBezTo>
                <a:cubicBezTo>
                  <a:pt x="2793" y="176"/>
                  <a:pt x="2756" y="163"/>
                  <a:pt x="2743" y="164"/>
                </a:cubicBezTo>
                <a:cubicBezTo>
                  <a:pt x="2730" y="165"/>
                  <a:pt x="2733" y="180"/>
                  <a:pt x="2728" y="182"/>
                </a:cubicBezTo>
                <a:cubicBezTo>
                  <a:pt x="2723" y="184"/>
                  <a:pt x="2726" y="174"/>
                  <a:pt x="2714" y="174"/>
                </a:cubicBezTo>
                <a:cubicBezTo>
                  <a:pt x="2702" y="174"/>
                  <a:pt x="2671" y="173"/>
                  <a:pt x="2656" y="179"/>
                </a:cubicBezTo>
                <a:cubicBezTo>
                  <a:pt x="2641" y="185"/>
                  <a:pt x="2633" y="199"/>
                  <a:pt x="2626" y="209"/>
                </a:cubicBezTo>
                <a:cubicBezTo>
                  <a:pt x="2619" y="219"/>
                  <a:pt x="2617" y="234"/>
                  <a:pt x="2614" y="239"/>
                </a:cubicBezTo>
                <a:cubicBezTo>
                  <a:pt x="2611" y="244"/>
                  <a:pt x="2611" y="241"/>
                  <a:pt x="2605" y="239"/>
                </a:cubicBezTo>
                <a:cubicBezTo>
                  <a:pt x="2599" y="237"/>
                  <a:pt x="2596" y="224"/>
                  <a:pt x="2575" y="224"/>
                </a:cubicBezTo>
                <a:cubicBezTo>
                  <a:pt x="2554" y="224"/>
                  <a:pt x="2502" y="228"/>
                  <a:pt x="2479" y="239"/>
                </a:cubicBezTo>
                <a:cubicBezTo>
                  <a:pt x="2456" y="250"/>
                  <a:pt x="2444" y="283"/>
                  <a:pt x="2434" y="293"/>
                </a:cubicBezTo>
                <a:cubicBezTo>
                  <a:pt x="2424" y="303"/>
                  <a:pt x="2426" y="302"/>
                  <a:pt x="2421" y="299"/>
                </a:cubicBezTo>
                <a:cubicBezTo>
                  <a:pt x="2416" y="296"/>
                  <a:pt x="2416" y="284"/>
                  <a:pt x="2404" y="278"/>
                </a:cubicBezTo>
                <a:cubicBezTo>
                  <a:pt x="2392" y="272"/>
                  <a:pt x="2366" y="267"/>
                  <a:pt x="2346" y="265"/>
                </a:cubicBezTo>
                <a:cubicBezTo>
                  <a:pt x="2326" y="263"/>
                  <a:pt x="2294" y="262"/>
                  <a:pt x="2281" y="263"/>
                </a:cubicBezTo>
                <a:cubicBezTo>
                  <a:pt x="2268" y="264"/>
                  <a:pt x="2269" y="272"/>
                  <a:pt x="2266" y="272"/>
                </a:cubicBezTo>
                <a:cubicBezTo>
                  <a:pt x="2263" y="272"/>
                  <a:pt x="2271" y="266"/>
                  <a:pt x="2260" y="264"/>
                </a:cubicBezTo>
                <a:cubicBezTo>
                  <a:pt x="2249" y="262"/>
                  <a:pt x="2218" y="260"/>
                  <a:pt x="2200" y="262"/>
                </a:cubicBezTo>
                <a:cubicBezTo>
                  <a:pt x="2182" y="264"/>
                  <a:pt x="2164" y="273"/>
                  <a:pt x="2155" y="277"/>
                </a:cubicBezTo>
                <a:cubicBezTo>
                  <a:pt x="2146" y="281"/>
                  <a:pt x="2149" y="286"/>
                  <a:pt x="2146" y="286"/>
                </a:cubicBezTo>
                <a:cubicBezTo>
                  <a:pt x="2143" y="286"/>
                  <a:pt x="2144" y="278"/>
                  <a:pt x="2137" y="278"/>
                </a:cubicBezTo>
                <a:cubicBezTo>
                  <a:pt x="2130" y="278"/>
                  <a:pt x="2113" y="279"/>
                  <a:pt x="2103" y="284"/>
                </a:cubicBezTo>
                <a:cubicBezTo>
                  <a:pt x="2093" y="289"/>
                  <a:pt x="2084" y="311"/>
                  <a:pt x="2079" y="310"/>
                </a:cubicBezTo>
                <a:cubicBezTo>
                  <a:pt x="2074" y="309"/>
                  <a:pt x="2075" y="288"/>
                  <a:pt x="2071" y="280"/>
                </a:cubicBezTo>
                <a:cubicBezTo>
                  <a:pt x="2067" y="272"/>
                  <a:pt x="2063" y="270"/>
                  <a:pt x="2053" y="263"/>
                </a:cubicBezTo>
                <a:cubicBezTo>
                  <a:pt x="2043" y="256"/>
                  <a:pt x="2023" y="242"/>
                  <a:pt x="2011" y="236"/>
                </a:cubicBezTo>
                <a:cubicBezTo>
                  <a:pt x="1999" y="230"/>
                  <a:pt x="1986" y="234"/>
                  <a:pt x="1981" y="230"/>
                </a:cubicBezTo>
                <a:cubicBezTo>
                  <a:pt x="1976" y="226"/>
                  <a:pt x="1992" y="224"/>
                  <a:pt x="1984" y="212"/>
                </a:cubicBezTo>
                <a:cubicBezTo>
                  <a:pt x="1976" y="200"/>
                  <a:pt x="1950" y="169"/>
                  <a:pt x="1930" y="158"/>
                </a:cubicBezTo>
                <a:cubicBezTo>
                  <a:pt x="1910" y="147"/>
                  <a:pt x="1881" y="142"/>
                  <a:pt x="1861" y="143"/>
                </a:cubicBezTo>
                <a:cubicBezTo>
                  <a:pt x="1841" y="144"/>
                  <a:pt x="1821" y="156"/>
                  <a:pt x="1810" y="163"/>
                </a:cubicBezTo>
                <a:cubicBezTo>
                  <a:pt x="1799" y="170"/>
                  <a:pt x="1797" y="182"/>
                  <a:pt x="1793" y="187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900113" y="3429000"/>
            <a:ext cx="7343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195513" y="2709863"/>
            <a:ext cx="1008062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 rot="21192376">
            <a:off x="1328738" y="1644650"/>
            <a:ext cx="2974975" cy="1576388"/>
          </a:xfrm>
          <a:custGeom>
            <a:avLst/>
            <a:gdLst>
              <a:gd name="T0" fmla="*/ 0 w 1874"/>
              <a:gd name="T1" fmla="*/ 0 h 993"/>
              <a:gd name="T2" fmla="*/ 563 w 1874"/>
              <a:gd name="T3" fmla="*/ 118 h 993"/>
              <a:gd name="T4" fmla="*/ 1034 w 1874"/>
              <a:gd name="T5" fmla="*/ 256 h 993"/>
              <a:gd name="T6" fmla="*/ 1449 w 1874"/>
              <a:gd name="T7" fmla="*/ 455 h 993"/>
              <a:gd name="T8" fmla="*/ 1707 w 1874"/>
              <a:gd name="T9" fmla="*/ 663 h 993"/>
              <a:gd name="T10" fmla="*/ 1843 w 1874"/>
              <a:gd name="T11" fmla="*/ 864 h 993"/>
              <a:gd name="T12" fmla="*/ 1874 w 1874"/>
              <a:gd name="T13" fmla="*/ 993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4" h="993">
                <a:moveTo>
                  <a:pt x="0" y="0"/>
                </a:moveTo>
                <a:cubicBezTo>
                  <a:pt x="94" y="20"/>
                  <a:pt x="391" y="75"/>
                  <a:pt x="563" y="118"/>
                </a:cubicBezTo>
                <a:cubicBezTo>
                  <a:pt x="735" y="161"/>
                  <a:pt x="886" y="200"/>
                  <a:pt x="1034" y="256"/>
                </a:cubicBezTo>
                <a:cubicBezTo>
                  <a:pt x="1182" y="312"/>
                  <a:pt x="1337" y="387"/>
                  <a:pt x="1449" y="455"/>
                </a:cubicBezTo>
                <a:cubicBezTo>
                  <a:pt x="1561" y="523"/>
                  <a:pt x="1641" y="595"/>
                  <a:pt x="1707" y="663"/>
                </a:cubicBezTo>
                <a:cubicBezTo>
                  <a:pt x="1773" y="732"/>
                  <a:pt x="1815" y="809"/>
                  <a:pt x="1843" y="864"/>
                </a:cubicBezTo>
                <a:cubicBezTo>
                  <a:pt x="1871" y="919"/>
                  <a:pt x="1868" y="966"/>
                  <a:pt x="1874" y="99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516688" y="2706688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  <a:ea typeface="굴림" pitchFamily="50" charset="-127"/>
              </a:rPr>
              <a:t>한랭기단</a:t>
            </a:r>
            <a:endParaRPr lang="en-GB" altLang="ko-KR" b="1" dirty="0">
              <a:solidFill>
                <a:schemeClr val="accent1"/>
              </a:solidFill>
              <a:ea typeface="굴림" pitchFamily="50" charset="-127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103813" y="1339850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b="1" dirty="0" smtClean="0">
                <a:solidFill>
                  <a:schemeClr val="accent2"/>
                </a:solidFill>
                <a:ea typeface="굴림" pitchFamily="50" charset="-127"/>
              </a:rPr>
              <a:t>온난기단</a:t>
            </a:r>
            <a:endParaRPr lang="en-GB" altLang="ko-KR" b="1" dirty="0">
              <a:solidFill>
                <a:schemeClr val="accent2"/>
              </a:solidFill>
              <a:ea typeface="굴림" pitchFamily="50" charset="-127"/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3132138" y="1985963"/>
            <a:ext cx="4824412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487488" y="2339975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b="1" dirty="0" smtClean="0">
                <a:solidFill>
                  <a:srgbClr val="3333CC"/>
                </a:solidFill>
                <a:ea typeface="굴림" pitchFamily="50" charset="-127"/>
              </a:rPr>
              <a:t>한랭기단</a:t>
            </a:r>
            <a:endParaRPr lang="en-GB" altLang="ko-KR" b="1" dirty="0">
              <a:solidFill>
                <a:srgbClr val="3333CC"/>
              </a:solidFill>
              <a:ea typeface="굴림" pitchFamily="50" charset="-127"/>
            </a:endParaRPr>
          </a:p>
        </p:txBody>
      </p:sp>
      <p:sp>
        <p:nvSpPr>
          <p:cNvPr id="26" name="Freeform 45"/>
          <p:cNvSpPr>
            <a:spLocks/>
          </p:cNvSpPr>
          <p:nvPr/>
        </p:nvSpPr>
        <p:spPr bwMode="auto">
          <a:xfrm>
            <a:off x="4932363" y="2070100"/>
            <a:ext cx="173037" cy="136525"/>
          </a:xfrm>
          <a:custGeom>
            <a:avLst/>
            <a:gdLst>
              <a:gd name="T0" fmla="*/ 0 w 109"/>
              <a:gd name="T1" fmla="*/ 86 h 86"/>
              <a:gd name="T2" fmla="*/ 10 w 109"/>
              <a:gd name="T3" fmla="*/ 44 h 86"/>
              <a:gd name="T4" fmla="*/ 37 w 109"/>
              <a:gd name="T5" fmla="*/ 35 h 86"/>
              <a:gd name="T6" fmla="*/ 45 w 109"/>
              <a:gd name="T7" fmla="*/ 31 h 86"/>
              <a:gd name="T8" fmla="*/ 45 w 109"/>
              <a:gd name="T9" fmla="*/ 19 h 86"/>
              <a:gd name="T10" fmla="*/ 75 w 109"/>
              <a:gd name="T11" fmla="*/ 2 h 86"/>
              <a:gd name="T12" fmla="*/ 109 w 109"/>
              <a:gd name="T13" fmla="*/ 1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86">
                <a:moveTo>
                  <a:pt x="0" y="86"/>
                </a:moveTo>
                <a:cubicBezTo>
                  <a:pt x="2" y="79"/>
                  <a:pt x="4" y="52"/>
                  <a:pt x="10" y="44"/>
                </a:cubicBezTo>
                <a:cubicBezTo>
                  <a:pt x="16" y="36"/>
                  <a:pt x="31" y="37"/>
                  <a:pt x="37" y="35"/>
                </a:cubicBezTo>
                <a:cubicBezTo>
                  <a:pt x="43" y="33"/>
                  <a:pt x="44" y="34"/>
                  <a:pt x="45" y="31"/>
                </a:cubicBezTo>
                <a:cubicBezTo>
                  <a:pt x="46" y="28"/>
                  <a:pt x="40" y="24"/>
                  <a:pt x="45" y="19"/>
                </a:cubicBezTo>
                <a:cubicBezTo>
                  <a:pt x="50" y="14"/>
                  <a:pt x="64" y="4"/>
                  <a:pt x="75" y="2"/>
                </a:cubicBezTo>
                <a:cubicBezTo>
                  <a:pt x="86" y="0"/>
                  <a:pt x="102" y="8"/>
                  <a:pt x="109" y="1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" name="Freeform 46"/>
          <p:cNvSpPr>
            <a:spLocks/>
          </p:cNvSpPr>
          <p:nvPr/>
        </p:nvSpPr>
        <p:spPr bwMode="auto">
          <a:xfrm>
            <a:off x="6076950" y="2260600"/>
            <a:ext cx="53975" cy="61913"/>
          </a:xfrm>
          <a:custGeom>
            <a:avLst/>
            <a:gdLst>
              <a:gd name="T0" fmla="*/ 34 w 34"/>
              <a:gd name="T1" fmla="*/ 0 h 39"/>
              <a:gd name="T2" fmla="*/ 5 w 34"/>
              <a:gd name="T3" fmla="*/ 13 h 39"/>
              <a:gd name="T4" fmla="*/ 1 w 34"/>
              <a:gd name="T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39">
                <a:moveTo>
                  <a:pt x="34" y="0"/>
                </a:moveTo>
                <a:cubicBezTo>
                  <a:pt x="22" y="3"/>
                  <a:pt x="10" y="7"/>
                  <a:pt x="5" y="13"/>
                </a:cubicBezTo>
                <a:cubicBezTo>
                  <a:pt x="0" y="19"/>
                  <a:pt x="0" y="29"/>
                  <a:pt x="1" y="3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" name="Freeform 47"/>
          <p:cNvSpPr>
            <a:spLocks/>
          </p:cNvSpPr>
          <p:nvPr/>
        </p:nvSpPr>
        <p:spPr bwMode="auto">
          <a:xfrm rot="5400000">
            <a:off x="7111206" y="2051845"/>
            <a:ext cx="53975" cy="61912"/>
          </a:xfrm>
          <a:custGeom>
            <a:avLst/>
            <a:gdLst>
              <a:gd name="T0" fmla="*/ 34 w 34"/>
              <a:gd name="T1" fmla="*/ 0 h 39"/>
              <a:gd name="T2" fmla="*/ 5 w 34"/>
              <a:gd name="T3" fmla="*/ 13 h 39"/>
              <a:gd name="T4" fmla="*/ 1 w 34"/>
              <a:gd name="T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39">
                <a:moveTo>
                  <a:pt x="34" y="0"/>
                </a:moveTo>
                <a:cubicBezTo>
                  <a:pt x="22" y="3"/>
                  <a:pt x="10" y="7"/>
                  <a:pt x="5" y="13"/>
                </a:cubicBezTo>
                <a:cubicBezTo>
                  <a:pt x="0" y="19"/>
                  <a:pt x="0" y="29"/>
                  <a:pt x="1" y="3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" name="Freeform 48"/>
          <p:cNvSpPr>
            <a:spLocks/>
          </p:cNvSpPr>
          <p:nvPr/>
        </p:nvSpPr>
        <p:spPr bwMode="auto">
          <a:xfrm rot="21419142" flipH="1">
            <a:off x="3570288" y="2012950"/>
            <a:ext cx="215900" cy="68263"/>
          </a:xfrm>
          <a:custGeom>
            <a:avLst/>
            <a:gdLst>
              <a:gd name="T0" fmla="*/ 0 w 158"/>
              <a:gd name="T1" fmla="*/ 26 h 43"/>
              <a:gd name="T2" fmla="*/ 46 w 158"/>
              <a:gd name="T3" fmla="*/ 26 h 43"/>
              <a:gd name="T4" fmla="*/ 56 w 158"/>
              <a:gd name="T5" fmla="*/ 40 h 43"/>
              <a:gd name="T6" fmla="*/ 80 w 158"/>
              <a:gd name="T7" fmla="*/ 9 h 43"/>
              <a:gd name="T8" fmla="*/ 128 w 158"/>
              <a:gd name="T9" fmla="*/ 3 h 43"/>
              <a:gd name="T10" fmla="*/ 158 w 158"/>
              <a:gd name="T11" fmla="*/ 2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43">
                <a:moveTo>
                  <a:pt x="0" y="26"/>
                </a:moveTo>
                <a:cubicBezTo>
                  <a:pt x="15" y="22"/>
                  <a:pt x="37" y="24"/>
                  <a:pt x="46" y="26"/>
                </a:cubicBezTo>
                <a:cubicBezTo>
                  <a:pt x="55" y="28"/>
                  <a:pt x="50" y="43"/>
                  <a:pt x="56" y="40"/>
                </a:cubicBezTo>
                <a:cubicBezTo>
                  <a:pt x="62" y="37"/>
                  <a:pt x="68" y="15"/>
                  <a:pt x="80" y="9"/>
                </a:cubicBezTo>
                <a:cubicBezTo>
                  <a:pt x="92" y="3"/>
                  <a:pt x="115" y="0"/>
                  <a:pt x="128" y="3"/>
                </a:cubicBezTo>
                <a:cubicBezTo>
                  <a:pt x="141" y="6"/>
                  <a:pt x="152" y="23"/>
                  <a:pt x="158" y="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" name="Freeform 49"/>
          <p:cNvSpPr>
            <a:spLocks/>
          </p:cNvSpPr>
          <p:nvPr/>
        </p:nvSpPr>
        <p:spPr bwMode="auto">
          <a:xfrm>
            <a:off x="4195763" y="2316163"/>
            <a:ext cx="252412" cy="98425"/>
          </a:xfrm>
          <a:custGeom>
            <a:avLst/>
            <a:gdLst>
              <a:gd name="T0" fmla="*/ 0 w 159"/>
              <a:gd name="T1" fmla="*/ 18 h 62"/>
              <a:gd name="T2" fmla="*/ 39 w 159"/>
              <a:gd name="T3" fmla="*/ 2 h 62"/>
              <a:gd name="T4" fmla="*/ 68 w 159"/>
              <a:gd name="T5" fmla="*/ 30 h 62"/>
              <a:gd name="T6" fmla="*/ 72 w 159"/>
              <a:gd name="T7" fmla="*/ 60 h 62"/>
              <a:gd name="T8" fmla="*/ 101 w 159"/>
              <a:gd name="T9" fmla="*/ 20 h 62"/>
              <a:gd name="T10" fmla="*/ 140 w 159"/>
              <a:gd name="T11" fmla="*/ 12 h 62"/>
              <a:gd name="T12" fmla="*/ 159 w 159"/>
              <a:gd name="T13" fmla="*/ 3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62">
                <a:moveTo>
                  <a:pt x="0" y="18"/>
                </a:moveTo>
                <a:cubicBezTo>
                  <a:pt x="6" y="15"/>
                  <a:pt x="28" y="0"/>
                  <a:pt x="39" y="2"/>
                </a:cubicBezTo>
                <a:cubicBezTo>
                  <a:pt x="50" y="4"/>
                  <a:pt x="63" y="20"/>
                  <a:pt x="68" y="30"/>
                </a:cubicBezTo>
                <a:cubicBezTo>
                  <a:pt x="73" y="40"/>
                  <a:pt x="67" y="62"/>
                  <a:pt x="72" y="60"/>
                </a:cubicBezTo>
                <a:cubicBezTo>
                  <a:pt x="77" y="58"/>
                  <a:pt x="90" y="28"/>
                  <a:pt x="101" y="20"/>
                </a:cubicBezTo>
                <a:cubicBezTo>
                  <a:pt x="112" y="12"/>
                  <a:pt x="130" y="10"/>
                  <a:pt x="140" y="12"/>
                </a:cubicBezTo>
                <a:cubicBezTo>
                  <a:pt x="150" y="14"/>
                  <a:pt x="155" y="26"/>
                  <a:pt x="159" y="3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1" name="Line 51"/>
          <p:cNvSpPr>
            <a:spLocks noChangeShapeType="1"/>
          </p:cNvSpPr>
          <p:nvPr/>
        </p:nvSpPr>
        <p:spPr bwMode="auto">
          <a:xfrm>
            <a:off x="4086225" y="3043238"/>
            <a:ext cx="125413" cy="3746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2" name="Line 52"/>
          <p:cNvSpPr>
            <a:spLocks noChangeShapeType="1"/>
          </p:cNvSpPr>
          <p:nvPr/>
        </p:nvSpPr>
        <p:spPr bwMode="auto">
          <a:xfrm>
            <a:off x="4641850" y="2979738"/>
            <a:ext cx="146050" cy="431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>
            <a:off x="4233863" y="3054350"/>
            <a:ext cx="122237" cy="3635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>
            <a:off x="4152900" y="3036888"/>
            <a:ext cx="1270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4381500" y="3068638"/>
            <a:ext cx="117475" cy="3492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4305300" y="3068638"/>
            <a:ext cx="117475" cy="3492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7" name="Line 57"/>
          <p:cNvSpPr>
            <a:spLocks noChangeShapeType="1"/>
          </p:cNvSpPr>
          <p:nvPr/>
        </p:nvSpPr>
        <p:spPr bwMode="auto">
          <a:xfrm>
            <a:off x="4503738" y="3001963"/>
            <a:ext cx="139700" cy="4159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>
            <a:off x="4441825" y="3040063"/>
            <a:ext cx="125413" cy="3746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auto">
          <a:xfrm>
            <a:off x="4576763" y="2995613"/>
            <a:ext cx="139700" cy="4159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0" name="Line 61"/>
          <p:cNvSpPr>
            <a:spLocks noChangeShapeType="1"/>
          </p:cNvSpPr>
          <p:nvPr/>
        </p:nvSpPr>
        <p:spPr bwMode="auto">
          <a:xfrm>
            <a:off x="4008438" y="3052763"/>
            <a:ext cx="125412" cy="3746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" name="Freeform 52"/>
          <p:cNvSpPr>
            <a:spLocks/>
          </p:cNvSpPr>
          <p:nvPr/>
        </p:nvSpPr>
        <p:spPr bwMode="auto">
          <a:xfrm>
            <a:off x="3780358" y="5517381"/>
            <a:ext cx="534987" cy="239713"/>
          </a:xfrm>
          <a:custGeom>
            <a:avLst/>
            <a:gdLst>
              <a:gd name="T0" fmla="*/ 34 w 337"/>
              <a:gd name="T1" fmla="*/ 145 h 151"/>
              <a:gd name="T2" fmla="*/ 220 w 337"/>
              <a:gd name="T3" fmla="*/ 146 h 151"/>
              <a:gd name="T4" fmla="*/ 323 w 337"/>
              <a:gd name="T5" fmla="*/ 131 h 151"/>
              <a:gd name="T6" fmla="*/ 302 w 337"/>
              <a:gd name="T7" fmla="*/ 25 h 151"/>
              <a:gd name="T8" fmla="*/ 236 w 337"/>
              <a:gd name="T9" fmla="*/ 1 h 151"/>
              <a:gd name="T10" fmla="*/ 203 w 337"/>
              <a:gd name="T11" fmla="*/ 34 h 151"/>
              <a:gd name="T12" fmla="*/ 176 w 337"/>
              <a:gd name="T13" fmla="*/ 19 h 151"/>
              <a:gd name="T14" fmla="*/ 148 w 337"/>
              <a:gd name="T15" fmla="*/ 23 h 151"/>
              <a:gd name="T16" fmla="*/ 130 w 337"/>
              <a:gd name="T17" fmla="*/ 46 h 151"/>
              <a:gd name="T18" fmla="*/ 130 w 337"/>
              <a:gd name="T19" fmla="*/ 71 h 151"/>
              <a:gd name="T20" fmla="*/ 118 w 337"/>
              <a:gd name="T21" fmla="*/ 70 h 151"/>
              <a:gd name="T22" fmla="*/ 86 w 337"/>
              <a:gd name="T23" fmla="*/ 73 h 151"/>
              <a:gd name="T24" fmla="*/ 64 w 337"/>
              <a:gd name="T25" fmla="*/ 91 h 151"/>
              <a:gd name="T26" fmla="*/ 53 w 337"/>
              <a:gd name="T27" fmla="*/ 89 h 151"/>
              <a:gd name="T28" fmla="*/ 31 w 337"/>
              <a:gd name="T29" fmla="*/ 95 h 151"/>
              <a:gd name="T30" fmla="*/ 14 w 337"/>
              <a:gd name="T31" fmla="*/ 112 h 151"/>
              <a:gd name="T32" fmla="*/ 14 w 337"/>
              <a:gd name="T33" fmla="*/ 130 h 151"/>
              <a:gd name="T34" fmla="*/ 34 w 337"/>
              <a:gd name="T35" fmla="*/ 14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7" h="151">
                <a:moveTo>
                  <a:pt x="34" y="145"/>
                </a:moveTo>
                <a:cubicBezTo>
                  <a:pt x="68" y="148"/>
                  <a:pt x="172" y="148"/>
                  <a:pt x="220" y="146"/>
                </a:cubicBezTo>
                <a:cubicBezTo>
                  <a:pt x="268" y="144"/>
                  <a:pt x="309" y="151"/>
                  <a:pt x="323" y="131"/>
                </a:cubicBezTo>
                <a:cubicBezTo>
                  <a:pt x="337" y="111"/>
                  <a:pt x="316" y="47"/>
                  <a:pt x="302" y="25"/>
                </a:cubicBezTo>
                <a:cubicBezTo>
                  <a:pt x="288" y="3"/>
                  <a:pt x="252" y="0"/>
                  <a:pt x="236" y="1"/>
                </a:cubicBezTo>
                <a:cubicBezTo>
                  <a:pt x="220" y="2"/>
                  <a:pt x="213" y="31"/>
                  <a:pt x="203" y="34"/>
                </a:cubicBezTo>
                <a:cubicBezTo>
                  <a:pt x="193" y="37"/>
                  <a:pt x="185" y="21"/>
                  <a:pt x="176" y="19"/>
                </a:cubicBezTo>
                <a:cubicBezTo>
                  <a:pt x="167" y="17"/>
                  <a:pt x="156" y="18"/>
                  <a:pt x="148" y="23"/>
                </a:cubicBezTo>
                <a:cubicBezTo>
                  <a:pt x="140" y="28"/>
                  <a:pt x="133" y="38"/>
                  <a:pt x="130" y="46"/>
                </a:cubicBezTo>
                <a:cubicBezTo>
                  <a:pt x="127" y="54"/>
                  <a:pt x="132" y="67"/>
                  <a:pt x="130" y="71"/>
                </a:cubicBezTo>
                <a:cubicBezTo>
                  <a:pt x="128" y="75"/>
                  <a:pt x="125" y="70"/>
                  <a:pt x="118" y="70"/>
                </a:cubicBezTo>
                <a:cubicBezTo>
                  <a:pt x="111" y="70"/>
                  <a:pt x="95" y="69"/>
                  <a:pt x="86" y="73"/>
                </a:cubicBezTo>
                <a:cubicBezTo>
                  <a:pt x="77" y="77"/>
                  <a:pt x="69" y="88"/>
                  <a:pt x="64" y="91"/>
                </a:cubicBezTo>
                <a:cubicBezTo>
                  <a:pt x="59" y="94"/>
                  <a:pt x="58" y="88"/>
                  <a:pt x="53" y="89"/>
                </a:cubicBezTo>
                <a:cubicBezTo>
                  <a:pt x="48" y="90"/>
                  <a:pt x="38" y="91"/>
                  <a:pt x="31" y="95"/>
                </a:cubicBezTo>
                <a:cubicBezTo>
                  <a:pt x="24" y="99"/>
                  <a:pt x="17" y="106"/>
                  <a:pt x="14" y="112"/>
                </a:cubicBezTo>
                <a:cubicBezTo>
                  <a:pt x="11" y="118"/>
                  <a:pt x="11" y="125"/>
                  <a:pt x="14" y="130"/>
                </a:cubicBezTo>
                <a:cubicBezTo>
                  <a:pt x="17" y="135"/>
                  <a:pt x="0" y="143"/>
                  <a:pt x="34" y="145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4229620" y="5704706"/>
            <a:ext cx="276225" cy="8302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4385195" y="5747569"/>
            <a:ext cx="269875" cy="8032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4320108" y="5753919"/>
            <a:ext cx="257175" cy="787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5" name="Freeform 51"/>
          <p:cNvSpPr>
            <a:spLocks/>
          </p:cNvSpPr>
          <p:nvPr/>
        </p:nvSpPr>
        <p:spPr bwMode="auto">
          <a:xfrm flipH="1">
            <a:off x="4093095" y="5520556"/>
            <a:ext cx="574675" cy="239713"/>
          </a:xfrm>
          <a:custGeom>
            <a:avLst/>
            <a:gdLst>
              <a:gd name="T0" fmla="*/ 34 w 337"/>
              <a:gd name="T1" fmla="*/ 145 h 151"/>
              <a:gd name="T2" fmla="*/ 220 w 337"/>
              <a:gd name="T3" fmla="*/ 146 h 151"/>
              <a:gd name="T4" fmla="*/ 323 w 337"/>
              <a:gd name="T5" fmla="*/ 131 h 151"/>
              <a:gd name="T6" fmla="*/ 302 w 337"/>
              <a:gd name="T7" fmla="*/ 25 h 151"/>
              <a:gd name="T8" fmla="*/ 236 w 337"/>
              <a:gd name="T9" fmla="*/ 1 h 151"/>
              <a:gd name="T10" fmla="*/ 203 w 337"/>
              <a:gd name="T11" fmla="*/ 34 h 151"/>
              <a:gd name="T12" fmla="*/ 176 w 337"/>
              <a:gd name="T13" fmla="*/ 19 h 151"/>
              <a:gd name="T14" fmla="*/ 148 w 337"/>
              <a:gd name="T15" fmla="*/ 23 h 151"/>
              <a:gd name="T16" fmla="*/ 130 w 337"/>
              <a:gd name="T17" fmla="*/ 46 h 151"/>
              <a:gd name="T18" fmla="*/ 130 w 337"/>
              <a:gd name="T19" fmla="*/ 71 h 151"/>
              <a:gd name="T20" fmla="*/ 118 w 337"/>
              <a:gd name="T21" fmla="*/ 70 h 151"/>
              <a:gd name="T22" fmla="*/ 86 w 337"/>
              <a:gd name="T23" fmla="*/ 73 h 151"/>
              <a:gd name="T24" fmla="*/ 64 w 337"/>
              <a:gd name="T25" fmla="*/ 91 h 151"/>
              <a:gd name="T26" fmla="*/ 53 w 337"/>
              <a:gd name="T27" fmla="*/ 89 h 151"/>
              <a:gd name="T28" fmla="*/ 31 w 337"/>
              <a:gd name="T29" fmla="*/ 95 h 151"/>
              <a:gd name="T30" fmla="*/ 14 w 337"/>
              <a:gd name="T31" fmla="*/ 112 h 151"/>
              <a:gd name="T32" fmla="*/ 14 w 337"/>
              <a:gd name="T33" fmla="*/ 130 h 151"/>
              <a:gd name="T34" fmla="*/ 34 w 337"/>
              <a:gd name="T35" fmla="*/ 14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7" h="151">
                <a:moveTo>
                  <a:pt x="34" y="145"/>
                </a:moveTo>
                <a:cubicBezTo>
                  <a:pt x="68" y="148"/>
                  <a:pt x="172" y="148"/>
                  <a:pt x="220" y="146"/>
                </a:cubicBezTo>
                <a:cubicBezTo>
                  <a:pt x="268" y="144"/>
                  <a:pt x="309" y="151"/>
                  <a:pt x="323" y="131"/>
                </a:cubicBezTo>
                <a:cubicBezTo>
                  <a:pt x="337" y="111"/>
                  <a:pt x="316" y="47"/>
                  <a:pt x="302" y="25"/>
                </a:cubicBezTo>
                <a:cubicBezTo>
                  <a:pt x="288" y="3"/>
                  <a:pt x="252" y="0"/>
                  <a:pt x="236" y="1"/>
                </a:cubicBezTo>
                <a:cubicBezTo>
                  <a:pt x="220" y="2"/>
                  <a:pt x="213" y="31"/>
                  <a:pt x="203" y="34"/>
                </a:cubicBezTo>
                <a:cubicBezTo>
                  <a:pt x="193" y="37"/>
                  <a:pt x="185" y="21"/>
                  <a:pt x="176" y="19"/>
                </a:cubicBezTo>
                <a:cubicBezTo>
                  <a:pt x="167" y="17"/>
                  <a:pt x="156" y="18"/>
                  <a:pt x="148" y="23"/>
                </a:cubicBezTo>
                <a:cubicBezTo>
                  <a:pt x="140" y="28"/>
                  <a:pt x="133" y="38"/>
                  <a:pt x="130" y="46"/>
                </a:cubicBezTo>
                <a:cubicBezTo>
                  <a:pt x="127" y="54"/>
                  <a:pt x="132" y="67"/>
                  <a:pt x="130" y="71"/>
                </a:cubicBezTo>
                <a:cubicBezTo>
                  <a:pt x="128" y="75"/>
                  <a:pt x="125" y="70"/>
                  <a:pt x="118" y="70"/>
                </a:cubicBezTo>
                <a:cubicBezTo>
                  <a:pt x="111" y="70"/>
                  <a:pt x="95" y="69"/>
                  <a:pt x="86" y="73"/>
                </a:cubicBezTo>
                <a:cubicBezTo>
                  <a:pt x="77" y="77"/>
                  <a:pt x="69" y="88"/>
                  <a:pt x="64" y="91"/>
                </a:cubicBezTo>
                <a:cubicBezTo>
                  <a:pt x="59" y="94"/>
                  <a:pt x="58" y="88"/>
                  <a:pt x="53" y="89"/>
                </a:cubicBezTo>
                <a:cubicBezTo>
                  <a:pt x="48" y="90"/>
                  <a:pt x="38" y="91"/>
                  <a:pt x="31" y="95"/>
                </a:cubicBezTo>
                <a:cubicBezTo>
                  <a:pt x="24" y="99"/>
                  <a:pt x="17" y="106"/>
                  <a:pt x="14" y="112"/>
                </a:cubicBezTo>
                <a:cubicBezTo>
                  <a:pt x="11" y="118"/>
                  <a:pt x="11" y="125"/>
                  <a:pt x="14" y="130"/>
                </a:cubicBezTo>
                <a:cubicBezTo>
                  <a:pt x="17" y="135"/>
                  <a:pt x="0" y="143"/>
                  <a:pt x="34" y="145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6" name="Freeform 34"/>
          <p:cNvSpPr>
            <a:spLocks/>
          </p:cNvSpPr>
          <p:nvPr/>
        </p:nvSpPr>
        <p:spPr bwMode="auto">
          <a:xfrm>
            <a:off x="1813445" y="4539481"/>
            <a:ext cx="5357813" cy="1206500"/>
          </a:xfrm>
          <a:custGeom>
            <a:avLst/>
            <a:gdLst>
              <a:gd name="T0" fmla="*/ 1885 w 3375"/>
              <a:gd name="T1" fmla="*/ 147 h 760"/>
              <a:gd name="T2" fmla="*/ 1849 w 3375"/>
              <a:gd name="T3" fmla="*/ 70 h 760"/>
              <a:gd name="T4" fmla="*/ 1744 w 3375"/>
              <a:gd name="T5" fmla="*/ 76 h 760"/>
              <a:gd name="T6" fmla="*/ 1699 w 3375"/>
              <a:gd name="T7" fmla="*/ 79 h 760"/>
              <a:gd name="T8" fmla="*/ 1639 w 3375"/>
              <a:gd name="T9" fmla="*/ 7 h 760"/>
              <a:gd name="T10" fmla="*/ 1555 w 3375"/>
              <a:gd name="T11" fmla="*/ 25 h 760"/>
              <a:gd name="T12" fmla="*/ 1471 w 3375"/>
              <a:gd name="T13" fmla="*/ 10 h 760"/>
              <a:gd name="T14" fmla="*/ 1408 w 3375"/>
              <a:gd name="T15" fmla="*/ 64 h 760"/>
              <a:gd name="T16" fmla="*/ 1336 w 3375"/>
              <a:gd name="T17" fmla="*/ 64 h 760"/>
              <a:gd name="T18" fmla="*/ 1258 w 3375"/>
              <a:gd name="T19" fmla="*/ 145 h 760"/>
              <a:gd name="T20" fmla="*/ 1236 w 3375"/>
              <a:gd name="T21" fmla="*/ 176 h 760"/>
              <a:gd name="T22" fmla="*/ 1088 w 3375"/>
              <a:gd name="T23" fmla="*/ 114 h 760"/>
              <a:gd name="T24" fmla="*/ 1060 w 3375"/>
              <a:gd name="T25" fmla="*/ 120 h 760"/>
              <a:gd name="T26" fmla="*/ 938 w 3375"/>
              <a:gd name="T27" fmla="*/ 112 h 760"/>
              <a:gd name="T28" fmla="*/ 910 w 3375"/>
              <a:gd name="T29" fmla="*/ 118 h 760"/>
              <a:gd name="T30" fmla="*/ 814 w 3375"/>
              <a:gd name="T31" fmla="*/ 50 h 760"/>
              <a:gd name="T32" fmla="*/ 720 w 3375"/>
              <a:gd name="T33" fmla="*/ 100 h 760"/>
              <a:gd name="T34" fmla="*/ 643 w 3375"/>
              <a:gd name="T35" fmla="*/ 53 h 760"/>
              <a:gd name="T36" fmla="*/ 511 w 3375"/>
              <a:gd name="T37" fmla="*/ 56 h 760"/>
              <a:gd name="T38" fmla="*/ 434 w 3375"/>
              <a:gd name="T39" fmla="*/ 98 h 760"/>
              <a:gd name="T40" fmla="*/ 320 w 3375"/>
              <a:gd name="T41" fmla="*/ 58 h 760"/>
              <a:gd name="T42" fmla="*/ 244 w 3375"/>
              <a:gd name="T43" fmla="*/ 100 h 760"/>
              <a:gd name="T44" fmla="*/ 122 w 3375"/>
              <a:gd name="T45" fmla="*/ 60 h 760"/>
              <a:gd name="T46" fmla="*/ 14 w 3375"/>
              <a:gd name="T47" fmla="*/ 148 h 760"/>
              <a:gd name="T48" fmla="*/ 242 w 3375"/>
              <a:gd name="T49" fmla="*/ 210 h 760"/>
              <a:gd name="T50" fmla="*/ 788 w 3375"/>
              <a:gd name="T51" fmla="*/ 366 h 760"/>
              <a:gd name="T52" fmla="*/ 1288 w 3375"/>
              <a:gd name="T53" fmla="*/ 620 h 760"/>
              <a:gd name="T54" fmla="*/ 1554 w 3375"/>
              <a:gd name="T55" fmla="*/ 720 h 760"/>
              <a:gd name="T56" fmla="*/ 3184 w 3375"/>
              <a:gd name="T57" fmla="*/ 223 h 760"/>
              <a:gd name="T58" fmla="*/ 3364 w 3375"/>
              <a:gd name="T59" fmla="*/ 136 h 760"/>
              <a:gd name="T60" fmla="*/ 3262 w 3375"/>
              <a:gd name="T61" fmla="*/ 136 h 760"/>
              <a:gd name="T62" fmla="*/ 3137 w 3375"/>
              <a:gd name="T63" fmla="*/ 131 h 760"/>
              <a:gd name="T64" fmla="*/ 3073 w 3375"/>
              <a:gd name="T65" fmla="*/ 118 h 760"/>
              <a:gd name="T66" fmla="*/ 3037 w 3375"/>
              <a:gd name="T67" fmla="*/ 127 h 760"/>
              <a:gd name="T68" fmla="*/ 2920 w 3375"/>
              <a:gd name="T69" fmla="*/ 109 h 760"/>
              <a:gd name="T70" fmla="*/ 2848 w 3375"/>
              <a:gd name="T71" fmla="*/ 121 h 760"/>
              <a:gd name="T72" fmla="*/ 2819 w 3375"/>
              <a:gd name="T73" fmla="*/ 131 h 760"/>
              <a:gd name="T74" fmla="*/ 2731 w 3375"/>
              <a:gd name="T75" fmla="*/ 166 h 760"/>
              <a:gd name="T76" fmla="*/ 2710 w 3375"/>
              <a:gd name="T77" fmla="*/ 196 h 760"/>
              <a:gd name="T78" fmla="*/ 2584 w 3375"/>
              <a:gd name="T79" fmla="*/ 196 h 760"/>
              <a:gd name="T80" fmla="*/ 2526 w 3375"/>
              <a:gd name="T81" fmla="*/ 256 h 760"/>
              <a:gd name="T82" fmla="*/ 2451 w 3375"/>
              <a:gd name="T83" fmla="*/ 222 h 760"/>
              <a:gd name="T84" fmla="*/ 2371 w 3375"/>
              <a:gd name="T85" fmla="*/ 229 h 760"/>
              <a:gd name="T86" fmla="*/ 2305 w 3375"/>
              <a:gd name="T87" fmla="*/ 219 h 760"/>
              <a:gd name="T88" fmla="*/ 2251 w 3375"/>
              <a:gd name="T89" fmla="*/ 243 h 760"/>
              <a:gd name="T90" fmla="*/ 2208 w 3375"/>
              <a:gd name="T91" fmla="*/ 241 h 760"/>
              <a:gd name="T92" fmla="*/ 2176 w 3375"/>
              <a:gd name="T93" fmla="*/ 237 h 760"/>
              <a:gd name="T94" fmla="*/ 2116 w 3375"/>
              <a:gd name="T95" fmla="*/ 193 h 760"/>
              <a:gd name="T96" fmla="*/ 2089 w 3375"/>
              <a:gd name="T97" fmla="*/ 169 h 760"/>
              <a:gd name="T98" fmla="*/ 1966 w 3375"/>
              <a:gd name="T99" fmla="*/ 100 h 760"/>
              <a:gd name="T100" fmla="*/ 1898 w 3375"/>
              <a:gd name="T101" fmla="*/ 14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5" h="760">
                <a:moveTo>
                  <a:pt x="1898" y="144"/>
                </a:moveTo>
                <a:cubicBezTo>
                  <a:pt x="1893" y="147"/>
                  <a:pt x="1888" y="150"/>
                  <a:pt x="1885" y="147"/>
                </a:cubicBezTo>
                <a:cubicBezTo>
                  <a:pt x="1882" y="144"/>
                  <a:pt x="1887" y="139"/>
                  <a:pt x="1881" y="126"/>
                </a:cubicBezTo>
                <a:cubicBezTo>
                  <a:pt x="1875" y="113"/>
                  <a:pt x="1867" y="81"/>
                  <a:pt x="1849" y="70"/>
                </a:cubicBezTo>
                <a:cubicBezTo>
                  <a:pt x="1831" y="59"/>
                  <a:pt x="1791" y="57"/>
                  <a:pt x="1774" y="58"/>
                </a:cubicBezTo>
                <a:cubicBezTo>
                  <a:pt x="1757" y="59"/>
                  <a:pt x="1754" y="73"/>
                  <a:pt x="1744" y="76"/>
                </a:cubicBezTo>
                <a:cubicBezTo>
                  <a:pt x="1734" y="79"/>
                  <a:pt x="1718" y="79"/>
                  <a:pt x="1711" y="79"/>
                </a:cubicBezTo>
                <a:cubicBezTo>
                  <a:pt x="1704" y="79"/>
                  <a:pt x="1701" y="83"/>
                  <a:pt x="1699" y="79"/>
                </a:cubicBezTo>
                <a:cubicBezTo>
                  <a:pt x="1697" y="75"/>
                  <a:pt x="1706" y="64"/>
                  <a:pt x="1696" y="52"/>
                </a:cubicBezTo>
                <a:cubicBezTo>
                  <a:pt x="1686" y="40"/>
                  <a:pt x="1660" y="14"/>
                  <a:pt x="1639" y="7"/>
                </a:cubicBezTo>
                <a:cubicBezTo>
                  <a:pt x="1618" y="0"/>
                  <a:pt x="1581" y="4"/>
                  <a:pt x="1567" y="7"/>
                </a:cubicBezTo>
                <a:cubicBezTo>
                  <a:pt x="1553" y="10"/>
                  <a:pt x="1559" y="25"/>
                  <a:pt x="1555" y="25"/>
                </a:cubicBezTo>
                <a:cubicBezTo>
                  <a:pt x="1551" y="25"/>
                  <a:pt x="1554" y="12"/>
                  <a:pt x="1540" y="10"/>
                </a:cubicBezTo>
                <a:cubicBezTo>
                  <a:pt x="1526" y="8"/>
                  <a:pt x="1491" y="3"/>
                  <a:pt x="1471" y="10"/>
                </a:cubicBezTo>
                <a:cubicBezTo>
                  <a:pt x="1451" y="17"/>
                  <a:pt x="1427" y="43"/>
                  <a:pt x="1417" y="52"/>
                </a:cubicBezTo>
                <a:cubicBezTo>
                  <a:pt x="1407" y="61"/>
                  <a:pt x="1413" y="63"/>
                  <a:pt x="1408" y="64"/>
                </a:cubicBezTo>
                <a:cubicBezTo>
                  <a:pt x="1403" y="65"/>
                  <a:pt x="1401" y="58"/>
                  <a:pt x="1389" y="58"/>
                </a:cubicBezTo>
                <a:cubicBezTo>
                  <a:pt x="1377" y="58"/>
                  <a:pt x="1352" y="58"/>
                  <a:pt x="1336" y="64"/>
                </a:cubicBezTo>
                <a:cubicBezTo>
                  <a:pt x="1320" y="70"/>
                  <a:pt x="1304" y="81"/>
                  <a:pt x="1291" y="94"/>
                </a:cubicBezTo>
                <a:cubicBezTo>
                  <a:pt x="1278" y="107"/>
                  <a:pt x="1265" y="127"/>
                  <a:pt x="1258" y="145"/>
                </a:cubicBezTo>
                <a:cubicBezTo>
                  <a:pt x="1251" y="163"/>
                  <a:pt x="1253" y="200"/>
                  <a:pt x="1249" y="205"/>
                </a:cubicBezTo>
                <a:cubicBezTo>
                  <a:pt x="1245" y="210"/>
                  <a:pt x="1248" y="192"/>
                  <a:pt x="1236" y="176"/>
                </a:cubicBezTo>
                <a:cubicBezTo>
                  <a:pt x="1224" y="160"/>
                  <a:pt x="1205" y="120"/>
                  <a:pt x="1180" y="110"/>
                </a:cubicBezTo>
                <a:cubicBezTo>
                  <a:pt x="1155" y="100"/>
                  <a:pt x="1107" y="110"/>
                  <a:pt x="1088" y="114"/>
                </a:cubicBezTo>
                <a:cubicBezTo>
                  <a:pt x="1069" y="118"/>
                  <a:pt x="1073" y="131"/>
                  <a:pt x="1068" y="132"/>
                </a:cubicBezTo>
                <a:cubicBezTo>
                  <a:pt x="1063" y="133"/>
                  <a:pt x="1069" y="125"/>
                  <a:pt x="1060" y="120"/>
                </a:cubicBezTo>
                <a:cubicBezTo>
                  <a:pt x="1051" y="115"/>
                  <a:pt x="1036" y="103"/>
                  <a:pt x="1016" y="102"/>
                </a:cubicBezTo>
                <a:cubicBezTo>
                  <a:pt x="996" y="101"/>
                  <a:pt x="954" y="107"/>
                  <a:pt x="938" y="112"/>
                </a:cubicBezTo>
                <a:cubicBezTo>
                  <a:pt x="922" y="117"/>
                  <a:pt x="925" y="133"/>
                  <a:pt x="920" y="134"/>
                </a:cubicBezTo>
                <a:cubicBezTo>
                  <a:pt x="915" y="135"/>
                  <a:pt x="917" y="127"/>
                  <a:pt x="910" y="118"/>
                </a:cubicBezTo>
                <a:cubicBezTo>
                  <a:pt x="903" y="109"/>
                  <a:pt x="896" y="88"/>
                  <a:pt x="880" y="77"/>
                </a:cubicBezTo>
                <a:cubicBezTo>
                  <a:pt x="864" y="66"/>
                  <a:pt x="838" y="49"/>
                  <a:pt x="814" y="50"/>
                </a:cubicBezTo>
                <a:cubicBezTo>
                  <a:pt x="790" y="51"/>
                  <a:pt x="750" y="74"/>
                  <a:pt x="734" y="82"/>
                </a:cubicBezTo>
                <a:cubicBezTo>
                  <a:pt x="718" y="90"/>
                  <a:pt x="725" y="99"/>
                  <a:pt x="720" y="100"/>
                </a:cubicBezTo>
                <a:cubicBezTo>
                  <a:pt x="715" y="101"/>
                  <a:pt x="719" y="94"/>
                  <a:pt x="706" y="86"/>
                </a:cubicBezTo>
                <a:cubicBezTo>
                  <a:pt x="693" y="78"/>
                  <a:pt x="666" y="59"/>
                  <a:pt x="643" y="53"/>
                </a:cubicBezTo>
                <a:cubicBezTo>
                  <a:pt x="620" y="47"/>
                  <a:pt x="590" y="48"/>
                  <a:pt x="568" y="48"/>
                </a:cubicBezTo>
                <a:cubicBezTo>
                  <a:pt x="546" y="48"/>
                  <a:pt x="530" y="50"/>
                  <a:pt x="511" y="56"/>
                </a:cubicBezTo>
                <a:cubicBezTo>
                  <a:pt x="492" y="62"/>
                  <a:pt x="467" y="75"/>
                  <a:pt x="454" y="82"/>
                </a:cubicBezTo>
                <a:cubicBezTo>
                  <a:pt x="441" y="89"/>
                  <a:pt x="439" y="97"/>
                  <a:pt x="434" y="98"/>
                </a:cubicBezTo>
                <a:cubicBezTo>
                  <a:pt x="429" y="99"/>
                  <a:pt x="443" y="95"/>
                  <a:pt x="424" y="88"/>
                </a:cubicBezTo>
                <a:cubicBezTo>
                  <a:pt x="405" y="81"/>
                  <a:pt x="348" y="59"/>
                  <a:pt x="320" y="58"/>
                </a:cubicBezTo>
                <a:cubicBezTo>
                  <a:pt x="292" y="57"/>
                  <a:pt x="269" y="77"/>
                  <a:pt x="256" y="84"/>
                </a:cubicBezTo>
                <a:cubicBezTo>
                  <a:pt x="243" y="91"/>
                  <a:pt x="248" y="100"/>
                  <a:pt x="244" y="100"/>
                </a:cubicBezTo>
                <a:cubicBezTo>
                  <a:pt x="240" y="100"/>
                  <a:pt x="254" y="91"/>
                  <a:pt x="234" y="84"/>
                </a:cubicBezTo>
                <a:cubicBezTo>
                  <a:pt x="214" y="77"/>
                  <a:pt x="158" y="58"/>
                  <a:pt x="122" y="60"/>
                </a:cubicBezTo>
                <a:cubicBezTo>
                  <a:pt x="86" y="62"/>
                  <a:pt x="36" y="81"/>
                  <a:pt x="18" y="96"/>
                </a:cubicBezTo>
                <a:cubicBezTo>
                  <a:pt x="0" y="111"/>
                  <a:pt x="6" y="136"/>
                  <a:pt x="14" y="148"/>
                </a:cubicBezTo>
                <a:cubicBezTo>
                  <a:pt x="22" y="160"/>
                  <a:pt x="28" y="162"/>
                  <a:pt x="66" y="172"/>
                </a:cubicBezTo>
                <a:cubicBezTo>
                  <a:pt x="104" y="182"/>
                  <a:pt x="172" y="194"/>
                  <a:pt x="242" y="210"/>
                </a:cubicBezTo>
                <a:cubicBezTo>
                  <a:pt x="312" y="226"/>
                  <a:pt x="393" y="244"/>
                  <a:pt x="484" y="270"/>
                </a:cubicBezTo>
                <a:cubicBezTo>
                  <a:pt x="575" y="296"/>
                  <a:pt x="698" y="333"/>
                  <a:pt x="788" y="366"/>
                </a:cubicBezTo>
                <a:cubicBezTo>
                  <a:pt x="878" y="399"/>
                  <a:pt x="943" y="424"/>
                  <a:pt x="1026" y="466"/>
                </a:cubicBezTo>
                <a:cubicBezTo>
                  <a:pt x="1109" y="508"/>
                  <a:pt x="1220" y="575"/>
                  <a:pt x="1288" y="620"/>
                </a:cubicBezTo>
                <a:cubicBezTo>
                  <a:pt x="1356" y="665"/>
                  <a:pt x="1390" y="721"/>
                  <a:pt x="1434" y="738"/>
                </a:cubicBezTo>
                <a:cubicBezTo>
                  <a:pt x="1478" y="755"/>
                  <a:pt x="1413" y="760"/>
                  <a:pt x="1554" y="720"/>
                </a:cubicBezTo>
                <a:cubicBezTo>
                  <a:pt x="1695" y="680"/>
                  <a:pt x="2009" y="582"/>
                  <a:pt x="2281" y="499"/>
                </a:cubicBezTo>
                <a:cubicBezTo>
                  <a:pt x="2553" y="416"/>
                  <a:pt x="3007" y="277"/>
                  <a:pt x="3184" y="223"/>
                </a:cubicBezTo>
                <a:cubicBezTo>
                  <a:pt x="3361" y="169"/>
                  <a:pt x="3310" y="192"/>
                  <a:pt x="3340" y="178"/>
                </a:cubicBezTo>
                <a:cubicBezTo>
                  <a:pt x="3370" y="164"/>
                  <a:pt x="3375" y="144"/>
                  <a:pt x="3364" y="136"/>
                </a:cubicBezTo>
                <a:cubicBezTo>
                  <a:pt x="3353" y="128"/>
                  <a:pt x="3290" y="131"/>
                  <a:pt x="3273" y="131"/>
                </a:cubicBezTo>
                <a:cubicBezTo>
                  <a:pt x="3256" y="131"/>
                  <a:pt x="3273" y="139"/>
                  <a:pt x="3262" y="136"/>
                </a:cubicBezTo>
                <a:cubicBezTo>
                  <a:pt x="3251" y="133"/>
                  <a:pt x="3226" y="116"/>
                  <a:pt x="3205" y="115"/>
                </a:cubicBezTo>
                <a:cubicBezTo>
                  <a:pt x="3184" y="114"/>
                  <a:pt x="3151" y="131"/>
                  <a:pt x="3137" y="131"/>
                </a:cubicBezTo>
                <a:cubicBezTo>
                  <a:pt x="3123" y="131"/>
                  <a:pt x="3129" y="120"/>
                  <a:pt x="3118" y="118"/>
                </a:cubicBezTo>
                <a:cubicBezTo>
                  <a:pt x="3107" y="116"/>
                  <a:pt x="3085" y="115"/>
                  <a:pt x="3073" y="118"/>
                </a:cubicBezTo>
                <a:cubicBezTo>
                  <a:pt x="3061" y="121"/>
                  <a:pt x="3049" y="138"/>
                  <a:pt x="3043" y="139"/>
                </a:cubicBezTo>
                <a:cubicBezTo>
                  <a:pt x="3037" y="140"/>
                  <a:pt x="3049" y="133"/>
                  <a:pt x="3037" y="127"/>
                </a:cubicBezTo>
                <a:cubicBezTo>
                  <a:pt x="3025" y="121"/>
                  <a:pt x="2990" y="103"/>
                  <a:pt x="2971" y="100"/>
                </a:cubicBezTo>
                <a:cubicBezTo>
                  <a:pt x="2952" y="97"/>
                  <a:pt x="2930" y="104"/>
                  <a:pt x="2920" y="109"/>
                </a:cubicBezTo>
                <a:cubicBezTo>
                  <a:pt x="2910" y="114"/>
                  <a:pt x="2922" y="129"/>
                  <a:pt x="2910" y="131"/>
                </a:cubicBezTo>
                <a:cubicBezTo>
                  <a:pt x="2898" y="133"/>
                  <a:pt x="2861" y="120"/>
                  <a:pt x="2848" y="121"/>
                </a:cubicBezTo>
                <a:cubicBezTo>
                  <a:pt x="2835" y="122"/>
                  <a:pt x="2838" y="137"/>
                  <a:pt x="2833" y="139"/>
                </a:cubicBezTo>
                <a:cubicBezTo>
                  <a:pt x="2828" y="141"/>
                  <a:pt x="2831" y="131"/>
                  <a:pt x="2819" y="131"/>
                </a:cubicBezTo>
                <a:cubicBezTo>
                  <a:pt x="2807" y="131"/>
                  <a:pt x="2776" y="130"/>
                  <a:pt x="2761" y="136"/>
                </a:cubicBezTo>
                <a:cubicBezTo>
                  <a:pt x="2746" y="142"/>
                  <a:pt x="2738" y="156"/>
                  <a:pt x="2731" y="166"/>
                </a:cubicBezTo>
                <a:cubicBezTo>
                  <a:pt x="2724" y="176"/>
                  <a:pt x="2722" y="191"/>
                  <a:pt x="2719" y="196"/>
                </a:cubicBezTo>
                <a:cubicBezTo>
                  <a:pt x="2716" y="201"/>
                  <a:pt x="2716" y="198"/>
                  <a:pt x="2710" y="196"/>
                </a:cubicBezTo>
                <a:cubicBezTo>
                  <a:pt x="2704" y="194"/>
                  <a:pt x="2701" y="181"/>
                  <a:pt x="2680" y="181"/>
                </a:cubicBezTo>
                <a:cubicBezTo>
                  <a:pt x="2659" y="181"/>
                  <a:pt x="2607" y="185"/>
                  <a:pt x="2584" y="196"/>
                </a:cubicBezTo>
                <a:cubicBezTo>
                  <a:pt x="2561" y="207"/>
                  <a:pt x="2549" y="240"/>
                  <a:pt x="2539" y="250"/>
                </a:cubicBezTo>
                <a:cubicBezTo>
                  <a:pt x="2529" y="260"/>
                  <a:pt x="2531" y="259"/>
                  <a:pt x="2526" y="256"/>
                </a:cubicBezTo>
                <a:cubicBezTo>
                  <a:pt x="2521" y="253"/>
                  <a:pt x="2521" y="241"/>
                  <a:pt x="2509" y="235"/>
                </a:cubicBezTo>
                <a:cubicBezTo>
                  <a:pt x="2497" y="229"/>
                  <a:pt x="2471" y="224"/>
                  <a:pt x="2451" y="222"/>
                </a:cubicBezTo>
                <a:cubicBezTo>
                  <a:pt x="2431" y="220"/>
                  <a:pt x="2399" y="219"/>
                  <a:pt x="2386" y="220"/>
                </a:cubicBezTo>
                <a:cubicBezTo>
                  <a:pt x="2373" y="221"/>
                  <a:pt x="2374" y="229"/>
                  <a:pt x="2371" y="229"/>
                </a:cubicBezTo>
                <a:cubicBezTo>
                  <a:pt x="2368" y="229"/>
                  <a:pt x="2376" y="223"/>
                  <a:pt x="2365" y="221"/>
                </a:cubicBezTo>
                <a:cubicBezTo>
                  <a:pt x="2354" y="219"/>
                  <a:pt x="2323" y="217"/>
                  <a:pt x="2305" y="219"/>
                </a:cubicBezTo>
                <a:cubicBezTo>
                  <a:pt x="2287" y="221"/>
                  <a:pt x="2269" y="230"/>
                  <a:pt x="2260" y="234"/>
                </a:cubicBezTo>
                <a:cubicBezTo>
                  <a:pt x="2251" y="238"/>
                  <a:pt x="2254" y="243"/>
                  <a:pt x="2251" y="243"/>
                </a:cubicBezTo>
                <a:cubicBezTo>
                  <a:pt x="2248" y="243"/>
                  <a:pt x="2249" y="235"/>
                  <a:pt x="2242" y="235"/>
                </a:cubicBezTo>
                <a:cubicBezTo>
                  <a:pt x="2235" y="235"/>
                  <a:pt x="2218" y="236"/>
                  <a:pt x="2208" y="241"/>
                </a:cubicBezTo>
                <a:cubicBezTo>
                  <a:pt x="2198" y="246"/>
                  <a:pt x="2189" y="268"/>
                  <a:pt x="2184" y="267"/>
                </a:cubicBezTo>
                <a:cubicBezTo>
                  <a:pt x="2179" y="266"/>
                  <a:pt x="2180" y="245"/>
                  <a:pt x="2176" y="237"/>
                </a:cubicBezTo>
                <a:cubicBezTo>
                  <a:pt x="2172" y="229"/>
                  <a:pt x="2168" y="227"/>
                  <a:pt x="2158" y="220"/>
                </a:cubicBezTo>
                <a:cubicBezTo>
                  <a:pt x="2148" y="213"/>
                  <a:pt x="2128" y="199"/>
                  <a:pt x="2116" y="193"/>
                </a:cubicBezTo>
                <a:cubicBezTo>
                  <a:pt x="2104" y="187"/>
                  <a:pt x="2091" y="191"/>
                  <a:pt x="2086" y="187"/>
                </a:cubicBezTo>
                <a:cubicBezTo>
                  <a:pt x="2081" y="183"/>
                  <a:pt x="2097" y="181"/>
                  <a:pt x="2089" y="169"/>
                </a:cubicBezTo>
                <a:cubicBezTo>
                  <a:pt x="2081" y="157"/>
                  <a:pt x="2055" y="126"/>
                  <a:pt x="2035" y="115"/>
                </a:cubicBezTo>
                <a:cubicBezTo>
                  <a:pt x="2015" y="104"/>
                  <a:pt x="1986" y="99"/>
                  <a:pt x="1966" y="100"/>
                </a:cubicBezTo>
                <a:cubicBezTo>
                  <a:pt x="1946" y="101"/>
                  <a:pt x="1926" y="113"/>
                  <a:pt x="1915" y="120"/>
                </a:cubicBezTo>
                <a:cubicBezTo>
                  <a:pt x="1904" y="127"/>
                  <a:pt x="1902" y="139"/>
                  <a:pt x="1898" y="144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>
            <a:off x="900633" y="6546081"/>
            <a:ext cx="7343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2196033" y="5826944"/>
            <a:ext cx="1008062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1116533" y="4671244"/>
            <a:ext cx="3255962" cy="1874837"/>
          </a:xfrm>
          <a:custGeom>
            <a:avLst/>
            <a:gdLst>
              <a:gd name="T0" fmla="*/ 0 w 1870"/>
              <a:gd name="T1" fmla="*/ 0 h 1181"/>
              <a:gd name="T2" fmla="*/ 563 w 1870"/>
              <a:gd name="T3" fmla="*/ 118 h 1181"/>
              <a:gd name="T4" fmla="*/ 1034 w 1870"/>
              <a:gd name="T5" fmla="*/ 256 h 1181"/>
              <a:gd name="T6" fmla="*/ 1449 w 1870"/>
              <a:gd name="T7" fmla="*/ 455 h 1181"/>
              <a:gd name="T8" fmla="*/ 1707 w 1870"/>
              <a:gd name="T9" fmla="*/ 663 h 1181"/>
              <a:gd name="T10" fmla="*/ 1843 w 1870"/>
              <a:gd name="T11" fmla="*/ 864 h 1181"/>
              <a:gd name="T12" fmla="*/ 1864 w 1870"/>
              <a:gd name="T13" fmla="*/ 1059 h 1181"/>
              <a:gd name="T14" fmla="*/ 1810 w 1870"/>
              <a:gd name="T15" fmla="*/ 118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0" h="1181">
                <a:moveTo>
                  <a:pt x="0" y="0"/>
                </a:moveTo>
                <a:cubicBezTo>
                  <a:pt x="94" y="20"/>
                  <a:pt x="391" y="75"/>
                  <a:pt x="563" y="118"/>
                </a:cubicBezTo>
                <a:cubicBezTo>
                  <a:pt x="735" y="161"/>
                  <a:pt x="886" y="200"/>
                  <a:pt x="1034" y="256"/>
                </a:cubicBezTo>
                <a:cubicBezTo>
                  <a:pt x="1182" y="312"/>
                  <a:pt x="1337" y="387"/>
                  <a:pt x="1449" y="455"/>
                </a:cubicBezTo>
                <a:cubicBezTo>
                  <a:pt x="1561" y="523"/>
                  <a:pt x="1641" y="595"/>
                  <a:pt x="1707" y="663"/>
                </a:cubicBezTo>
                <a:cubicBezTo>
                  <a:pt x="1773" y="732"/>
                  <a:pt x="1816" y="798"/>
                  <a:pt x="1843" y="864"/>
                </a:cubicBezTo>
                <a:cubicBezTo>
                  <a:pt x="1869" y="931"/>
                  <a:pt x="1870" y="1006"/>
                  <a:pt x="1864" y="1059"/>
                </a:cubicBezTo>
                <a:cubicBezTo>
                  <a:pt x="1859" y="1111"/>
                  <a:pt x="1821" y="1156"/>
                  <a:pt x="1810" y="1181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414983" y="5439594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  <a:ea typeface="굴림" pitchFamily="50" charset="-127"/>
              </a:rPr>
              <a:t>한랭기단</a:t>
            </a:r>
            <a:endParaRPr lang="en-GB" altLang="ko-KR" b="1" dirty="0">
              <a:solidFill>
                <a:schemeClr val="accent1"/>
              </a:solidFill>
              <a:ea typeface="굴림" pitchFamily="50" charset="-127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880370" y="3933056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b="1" dirty="0" smtClean="0">
                <a:solidFill>
                  <a:schemeClr val="accent2"/>
                </a:solidFill>
                <a:ea typeface="굴림" pitchFamily="50" charset="-127"/>
              </a:rPr>
              <a:t>온난기단</a:t>
            </a:r>
            <a:endParaRPr lang="en-GB" altLang="ko-KR" b="1" dirty="0">
              <a:solidFill>
                <a:schemeClr val="accent2"/>
              </a:solidFill>
              <a:ea typeface="굴림" pitchFamily="50" charset="-127"/>
            </a:endParaRPr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 flipV="1">
            <a:off x="4115320" y="4582344"/>
            <a:ext cx="3770313" cy="1157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6528320" y="5655494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b="1" dirty="0" smtClean="0">
                <a:solidFill>
                  <a:srgbClr val="3333CC"/>
                </a:solidFill>
                <a:ea typeface="굴림" pitchFamily="50" charset="-127"/>
              </a:rPr>
              <a:t>한랭기단</a:t>
            </a:r>
            <a:endParaRPr lang="en-GB" altLang="ko-KR" b="1" dirty="0">
              <a:solidFill>
                <a:srgbClr val="3333CC"/>
              </a:solidFill>
              <a:ea typeface="굴림" pitchFamily="50" charset="-127"/>
            </a:endParaRPr>
          </a:p>
        </p:txBody>
      </p:sp>
      <p:sp>
        <p:nvSpPr>
          <p:cNvPr id="54" name="Freeform 35"/>
          <p:cNvSpPr>
            <a:spLocks/>
          </p:cNvSpPr>
          <p:nvPr/>
        </p:nvSpPr>
        <p:spPr bwMode="auto">
          <a:xfrm>
            <a:off x="5777433" y="4947469"/>
            <a:ext cx="53975" cy="61912"/>
          </a:xfrm>
          <a:custGeom>
            <a:avLst/>
            <a:gdLst>
              <a:gd name="T0" fmla="*/ 34 w 34"/>
              <a:gd name="T1" fmla="*/ 0 h 39"/>
              <a:gd name="T2" fmla="*/ 5 w 34"/>
              <a:gd name="T3" fmla="*/ 13 h 39"/>
              <a:gd name="T4" fmla="*/ 1 w 34"/>
              <a:gd name="T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39">
                <a:moveTo>
                  <a:pt x="34" y="0"/>
                </a:moveTo>
                <a:cubicBezTo>
                  <a:pt x="22" y="3"/>
                  <a:pt x="10" y="7"/>
                  <a:pt x="5" y="13"/>
                </a:cubicBezTo>
                <a:cubicBezTo>
                  <a:pt x="0" y="19"/>
                  <a:pt x="0" y="29"/>
                  <a:pt x="1" y="3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5" name="Freeform 36"/>
          <p:cNvSpPr>
            <a:spLocks/>
          </p:cNvSpPr>
          <p:nvPr/>
        </p:nvSpPr>
        <p:spPr bwMode="auto">
          <a:xfrm rot="5400000">
            <a:off x="6808514" y="4738712"/>
            <a:ext cx="53975" cy="61913"/>
          </a:xfrm>
          <a:custGeom>
            <a:avLst/>
            <a:gdLst>
              <a:gd name="T0" fmla="*/ 34 w 34"/>
              <a:gd name="T1" fmla="*/ 0 h 39"/>
              <a:gd name="T2" fmla="*/ 5 w 34"/>
              <a:gd name="T3" fmla="*/ 13 h 39"/>
              <a:gd name="T4" fmla="*/ 1 w 34"/>
              <a:gd name="T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39">
                <a:moveTo>
                  <a:pt x="34" y="0"/>
                </a:moveTo>
                <a:cubicBezTo>
                  <a:pt x="22" y="3"/>
                  <a:pt x="10" y="7"/>
                  <a:pt x="5" y="13"/>
                </a:cubicBezTo>
                <a:cubicBezTo>
                  <a:pt x="0" y="19"/>
                  <a:pt x="0" y="29"/>
                  <a:pt x="1" y="3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6" name="Freeform 37"/>
          <p:cNvSpPr>
            <a:spLocks/>
          </p:cNvSpPr>
          <p:nvPr/>
        </p:nvSpPr>
        <p:spPr bwMode="auto">
          <a:xfrm rot="21419142" flipH="1">
            <a:off x="4923358" y="4804594"/>
            <a:ext cx="215900" cy="68262"/>
          </a:xfrm>
          <a:custGeom>
            <a:avLst/>
            <a:gdLst>
              <a:gd name="T0" fmla="*/ 0 w 158"/>
              <a:gd name="T1" fmla="*/ 26 h 43"/>
              <a:gd name="T2" fmla="*/ 46 w 158"/>
              <a:gd name="T3" fmla="*/ 26 h 43"/>
              <a:gd name="T4" fmla="*/ 56 w 158"/>
              <a:gd name="T5" fmla="*/ 40 h 43"/>
              <a:gd name="T6" fmla="*/ 80 w 158"/>
              <a:gd name="T7" fmla="*/ 9 h 43"/>
              <a:gd name="T8" fmla="*/ 128 w 158"/>
              <a:gd name="T9" fmla="*/ 3 h 43"/>
              <a:gd name="T10" fmla="*/ 158 w 158"/>
              <a:gd name="T11" fmla="*/ 2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43">
                <a:moveTo>
                  <a:pt x="0" y="26"/>
                </a:moveTo>
                <a:cubicBezTo>
                  <a:pt x="15" y="22"/>
                  <a:pt x="37" y="24"/>
                  <a:pt x="46" y="26"/>
                </a:cubicBezTo>
                <a:cubicBezTo>
                  <a:pt x="55" y="28"/>
                  <a:pt x="50" y="43"/>
                  <a:pt x="56" y="40"/>
                </a:cubicBezTo>
                <a:cubicBezTo>
                  <a:pt x="62" y="37"/>
                  <a:pt x="68" y="15"/>
                  <a:pt x="80" y="9"/>
                </a:cubicBezTo>
                <a:cubicBezTo>
                  <a:pt x="92" y="3"/>
                  <a:pt x="115" y="0"/>
                  <a:pt x="128" y="3"/>
                </a:cubicBezTo>
                <a:cubicBezTo>
                  <a:pt x="141" y="6"/>
                  <a:pt x="152" y="23"/>
                  <a:pt x="158" y="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" name="Freeform 38"/>
          <p:cNvSpPr>
            <a:spLocks/>
          </p:cNvSpPr>
          <p:nvPr/>
        </p:nvSpPr>
        <p:spPr bwMode="auto">
          <a:xfrm>
            <a:off x="3893070" y="5009381"/>
            <a:ext cx="115888" cy="95250"/>
          </a:xfrm>
          <a:custGeom>
            <a:avLst/>
            <a:gdLst>
              <a:gd name="T0" fmla="*/ 0 w 73"/>
              <a:gd name="T1" fmla="*/ 18 h 60"/>
              <a:gd name="T2" fmla="*/ 39 w 73"/>
              <a:gd name="T3" fmla="*/ 2 h 60"/>
              <a:gd name="T4" fmla="*/ 68 w 73"/>
              <a:gd name="T5" fmla="*/ 30 h 60"/>
              <a:gd name="T6" fmla="*/ 72 w 73"/>
              <a:gd name="T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0">
                <a:moveTo>
                  <a:pt x="0" y="18"/>
                </a:moveTo>
                <a:cubicBezTo>
                  <a:pt x="6" y="15"/>
                  <a:pt x="28" y="0"/>
                  <a:pt x="39" y="2"/>
                </a:cubicBezTo>
                <a:cubicBezTo>
                  <a:pt x="50" y="4"/>
                  <a:pt x="63" y="20"/>
                  <a:pt x="68" y="30"/>
                </a:cubicBezTo>
                <a:cubicBezTo>
                  <a:pt x="73" y="40"/>
                  <a:pt x="71" y="55"/>
                  <a:pt x="72" y="6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8" name="Freeform 39"/>
          <p:cNvSpPr>
            <a:spLocks/>
          </p:cNvSpPr>
          <p:nvPr/>
        </p:nvSpPr>
        <p:spPr bwMode="auto">
          <a:xfrm rot="2572734">
            <a:off x="4010545" y="5023669"/>
            <a:ext cx="53975" cy="61912"/>
          </a:xfrm>
          <a:custGeom>
            <a:avLst/>
            <a:gdLst>
              <a:gd name="T0" fmla="*/ 34 w 34"/>
              <a:gd name="T1" fmla="*/ 0 h 39"/>
              <a:gd name="T2" fmla="*/ 5 w 34"/>
              <a:gd name="T3" fmla="*/ 13 h 39"/>
              <a:gd name="T4" fmla="*/ 1 w 34"/>
              <a:gd name="T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39">
                <a:moveTo>
                  <a:pt x="34" y="0"/>
                </a:moveTo>
                <a:cubicBezTo>
                  <a:pt x="22" y="3"/>
                  <a:pt x="10" y="7"/>
                  <a:pt x="5" y="13"/>
                </a:cubicBezTo>
                <a:cubicBezTo>
                  <a:pt x="0" y="19"/>
                  <a:pt x="0" y="29"/>
                  <a:pt x="1" y="3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 rot="2572734">
            <a:off x="4443933" y="4637906"/>
            <a:ext cx="53975" cy="61913"/>
          </a:xfrm>
          <a:custGeom>
            <a:avLst/>
            <a:gdLst>
              <a:gd name="T0" fmla="*/ 34 w 34"/>
              <a:gd name="T1" fmla="*/ 0 h 39"/>
              <a:gd name="T2" fmla="*/ 5 w 34"/>
              <a:gd name="T3" fmla="*/ 13 h 39"/>
              <a:gd name="T4" fmla="*/ 1 w 34"/>
              <a:gd name="T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39">
                <a:moveTo>
                  <a:pt x="34" y="0"/>
                </a:moveTo>
                <a:cubicBezTo>
                  <a:pt x="22" y="3"/>
                  <a:pt x="10" y="7"/>
                  <a:pt x="5" y="13"/>
                </a:cubicBezTo>
                <a:cubicBezTo>
                  <a:pt x="0" y="19"/>
                  <a:pt x="0" y="29"/>
                  <a:pt x="1" y="3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3959745" y="5761856"/>
            <a:ext cx="252413" cy="7540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4531245" y="5750744"/>
            <a:ext cx="268288" cy="7937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2" name="Line 43"/>
          <p:cNvSpPr>
            <a:spLocks noChangeShapeType="1"/>
          </p:cNvSpPr>
          <p:nvPr/>
        </p:nvSpPr>
        <p:spPr bwMode="auto">
          <a:xfrm>
            <a:off x="4081983" y="5695181"/>
            <a:ext cx="280987" cy="8334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3" name="Line 44"/>
          <p:cNvSpPr>
            <a:spLocks noChangeShapeType="1"/>
          </p:cNvSpPr>
          <p:nvPr/>
        </p:nvSpPr>
        <p:spPr bwMode="auto">
          <a:xfrm>
            <a:off x="4021658" y="5741219"/>
            <a:ext cx="258762" cy="774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4" name="Line 46"/>
          <p:cNvSpPr>
            <a:spLocks noChangeShapeType="1"/>
          </p:cNvSpPr>
          <p:nvPr/>
        </p:nvSpPr>
        <p:spPr bwMode="auto">
          <a:xfrm>
            <a:off x="4156595" y="5722169"/>
            <a:ext cx="273050" cy="812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5" name="Line 49"/>
          <p:cNvSpPr>
            <a:spLocks noChangeShapeType="1"/>
          </p:cNvSpPr>
          <p:nvPr/>
        </p:nvSpPr>
        <p:spPr bwMode="auto">
          <a:xfrm>
            <a:off x="4462983" y="5752331"/>
            <a:ext cx="261937" cy="782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6" name="Line 50"/>
          <p:cNvSpPr>
            <a:spLocks noChangeShapeType="1"/>
          </p:cNvSpPr>
          <p:nvPr/>
        </p:nvSpPr>
        <p:spPr bwMode="auto">
          <a:xfrm>
            <a:off x="3872433" y="5744394"/>
            <a:ext cx="261937" cy="7810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7" name="Line 53"/>
          <p:cNvSpPr>
            <a:spLocks noChangeShapeType="1"/>
          </p:cNvSpPr>
          <p:nvPr/>
        </p:nvSpPr>
        <p:spPr bwMode="auto">
          <a:xfrm>
            <a:off x="4604270" y="5739631"/>
            <a:ext cx="268288" cy="7937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온대저기압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683" y="1268760"/>
            <a:ext cx="6883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중위도 지역에서 </a:t>
            </a:r>
            <a:r>
              <a:rPr lang="ko-KR" altLang="en-US" dirty="0" smtClean="0"/>
              <a:t>온난기단과 한랭기단의 </a:t>
            </a:r>
            <a:r>
              <a:rPr lang="ko-KR" altLang="en-US" dirty="0" smtClean="0"/>
              <a:t>경계지역에서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전선을 동반하며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파동이 발생하면서 성장</a:t>
            </a:r>
            <a:endParaRPr lang="ko-KR" altLang="en-US" dirty="0"/>
          </a:p>
        </p:txBody>
      </p:sp>
      <p:pic>
        <p:nvPicPr>
          <p:cNvPr id="16" name="Picture 5" descr="north-atlantic-low-bracka200008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1085"/>
            <a:ext cx="4967783" cy="35473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north-atlantic-low-ev3332_S2000244131023_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55" y="2701085"/>
            <a:ext cx="2837130" cy="35473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온대저기압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66725" y="3859882"/>
            <a:ext cx="3898900" cy="2806700"/>
            <a:chOff x="466725" y="3859882"/>
            <a:chExt cx="3898900" cy="2806700"/>
          </a:xfrm>
        </p:grpSpPr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474663" y="4471070"/>
              <a:ext cx="3890962" cy="1549400"/>
            </a:xfrm>
            <a:custGeom>
              <a:avLst/>
              <a:gdLst>
                <a:gd name="T0" fmla="*/ 9 w 2451"/>
                <a:gd name="T1" fmla="*/ 959 h 976"/>
                <a:gd name="T2" fmla="*/ 287 w 2451"/>
                <a:gd name="T3" fmla="*/ 956 h 976"/>
                <a:gd name="T4" fmla="*/ 631 w 2451"/>
                <a:gd name="T5" fmla="*/ 905 h 976"/>
                <a:gd name="T6" fmla="*/ 1084 w 2451"/>
                <a:gd name="T7" fmla="*/ 678 h 976"/>
                <a:gd name="T8" fmla="*/ 1217 w 2451"/>
                <a:gd name="T9" fmla="*/ 663 h 976"/>
                <a:gd name="T10" fmla="*/ 1356 w 2451"/>
                <a:gd name="T11" fmla="*/ 769 h 976"/>
                <a:gd name="T12" fmla="*/ 1674 w 2451"/>
                <a:gd name="T13" fmla="*/ 860 h 976"/>
                <a:gd name="T14" fmla="*/ 2037 w 2451"/>
                <a:gd name="T15" fmla="*/ 905 h 976"/>
                <a:gd name="T16" fmla="*/ 2232 w 2451"/>
                <a:gd name="T17" fmla="*/ 911 h 976"/>
                <a:gd name="T18" fmla="*/ 2429 w 2451"/>
                <a:gd name="T19" fmla="*/ 907 h 976"/>
                <a:gd name="T20" fmla="*/ 2433 w 2451"/>
                <a:gd name="T21" fmla="*/ 779 h 976"/>
                <a:gd name="T22" fmla="*/ 2421 w 2451"/>
                <a:gd name="T23" fmla="*/ 647 h 976"/>
                <a:gd name="T24" fmla="*/ 2253 w 2451"/>
                <a:gd name="T25" fmla="*/ 552 h 976"/>
                <a:gd name="T26" fmla="*/ 1874 w 2451"/>
                <a:gd name="T27" fmla="*/ 345 h 976"/>
                <a:gd name="T28" fmla="*/ 1439 w 2451"/>
                <a:gd name="T29" fmla="*/ 57 h 976"/>
                <a:gd name="T30" fmla="*/ 1015 w 2451"/>
                <a:gd name="T31" fmla="*/ 42 h 976"/>
                <a:gd name="T32" fmla="*/ 545 w 2451"/>
                <a:gd name="T33" fmla="*/ 310 h 976"/>
                <a:gd name="T34" fmla="*/ 282 w 2451"/>
                <a:gd name="T35" fmla="*/ 436 h 976"/>
                <a:gd name="T36" fmla="*/ 1 w 2451"/>
                <a:gd name="T37" fmla="*/ 559 h 976"/>
                <a:gd name="T38" fmla="*/ 1 w 2451"/>
                <a:gd name="T39" fmla="*/ 759 h 976"/>
                <a:gd name="T40" fmla="*/ 9 w 2451"/>
                <a:gd name="T41" fmla="*/ 959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1" h="976">
                  <a:moveTo>
                    <a:pt x="9" y="959"/>
                  </a:moveTo>
                  <a:cubicBezTo>
                    <a:pt x="56" y="976"/>
                    <a:pt x="183" y="965"/>
                    <a:pt x="287" y="956"/>
                  </a:cubicBezTo>
                  <a:cubicBezTo>
                    <a:pt x="391" y="947"/>
                    <a:pt x="498" y="951"/>
                    <a:pt x="631" y="905"/>
                  </a:cubicBezTo>
                  <a:cubicBezTo>
                    <a:pt x="764" y="859"/>
                    <a:pt x="986" y="718"/>
                    <a:pt x="1084" y="678"/>
                  </a:cubicBezTo>
                  <a:cubicBezTo>
                    <a:pt x="1182" y="638"/>
                    <a:pt x="1172" y="648"/>
                    <a:pt x="1217" y="663"/>
                  </a:cubicBezTo>
                  <a:cubicBezTo>
                    <a:pt x="1262" y="678"/>
                    <a:pt x="1280" y="736"/>
                    <a:pt x="1356" y="769"/>
                  </a:cubicBezTo>
                  <a:cubicBezTo>
                    <a:pt x="1432" y="802"/>
                    <a:pt x="1561" y="837"/>
                    <a:pt x="1674" y="860"/>
                  </a:cubicBezTo>
                  <a:cubicBezTo>
                    <a:pt x="1787" y="883"/>
                    <a:pt x="1944" y="897"/>
                    <a:pt x="2037" y="905"/>
                  </a:cubicBezTo>
                  <a:cubicBezTo>
                    <a:pt x="2130" y="913"/>
                    <a:pt x="2167" y="911"/>
                    <a:pt x="2232" y="911"/>
                  </a:cubicBezTo>
                  <a:cubicBezTo>
                    <a:pt x="2297" y="911"/>
                    <a:pt x="2395" y="929"/>
                    <a:pt x="2429" y="907"/>
                  </a:cubicBezTo>
                  <a:cubicBezTo>
                    <a:pt x="2437" y="855"/>
                    <a:pt x="2434" y="820"/>
                    <a:pt x="2433" y="779"/>
                  </a:cubicBezTo>
                  <a:cubicBezTo>
                    <a:pt x="2433" y="738"/>
                    <a:pt x="2451" y="685"/>
                    <a:pt x="2421" y="647"/>
                  </a:cubicBezTo>
                  <a:cubicBezTo>
                    <a:pt x="2391" y="609"/>
                    <a:pt x="2344" y="602"/>
                    <a:pt x="2253" y="552"/>
                  </a:cubicBezTo>
                  <a:cubicBezTo>
                    <a:pt x="2162" y="502"/>
                    <a:pt x="2010" y="427"/>
                    <a:pt x="1874" y="345"/>
                  </a:cubicBezTo>
                  <a:cubicBezTo>
                    <a:pt x="1738" y="263"/>
                    <a:pt x="1582" y="107"/>
                    <a:pt x="1439" y="57"/>
                  </a:cubicBezTo>
                  <a:cubicBezTo>
                    <a:pt x="1296" y="7"/>
                    <a:pt x="1164" y="0"/>
                    <a:pt x="1015" y="42"/>
                  </a:cubicBezTo>
                  <a:cubicBezTo>
                    <a:pt x="866" y="84"/>
                    <a:pt x="667" y="244"/>
                    <a:pt x="545" y="310"/>
                  </a:cubicBezTo>
                  <a:cubicBezTo>
                    <a:pt x="423" y="376"/>
                    <a:pt x="373" y="395"/>
                    <a:pt x="282" y="436"/>
                  </a:cubicBezTo>
                  <a:cubicBezTo>
                    <a:pt x="191" y="477"/>
                    <a:pt x="48" y="505"/>
                    <a:pt x="1" y="559"/>
                  </a:cubicBezTo>
                  <a:cubicBezTo>
                    <a:pt x="1" y="837"/>
                    <a:pt x="0" y="692"/>
                    <a:pt x="1" y="759"/>
                  </a:cubicBezTo>
                  <a:cubicBezTo>
                    <a:pt x="2" y="826"/>
                    <a:pt x="7" y="917"/>
                    <a:pt x="9" y="959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14350" y="5112420"/>
              <a:ext cx="3765550" cy="525462"/>
            </a:xfrm>
            <a:custGeom>
              <a:avLst/>
              <a:gdLst>
                <a:gd name="T0" fmla="*/ 0 w 2372"/>
                <a:gd name="T1" fmla="*/ 311 h 331"/>
                <a:gd name="T2" fmla="*/ 635 w 2372"/>
                <a:gd name="T3" fmla="*/ 220 h 331"/>
                <a:gd name="T4" fmla="*/ 905 w 2372"/>
                <a:gd name="T5" fmla="*/ 116 h 331"/>
                <a:gd name="T6" fmla="*/ 1144 w 2372"/>
                <a:gd name="T7" fmla="*/ 0 h 331"/>
                <a:gd name="T8" fmla="*/ 1376 w 2372"/>
                <a:gd name="T9" fmla="*/ 116 h 331"/>
                <a:gd name="T10" fmla="*/ 1671 w 2372"/>
                <a:gd name="T11" fmla="*/ 239 h 331"/>
                <a:gd name="T12" fmla="*/ 2372 w 2372"/>
                <a:gd name="T13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2" h="331">
                  <a:moveTo>
                    <a:pt x="0" y="311"/>
                  </a:moveTo>
                  <a:cubicBezTo>
                    <a:pt x="105" y="296"/>
                    <a:pt x="484" y="252"/>
                    <a:pt x="635" y="220"/>
                  </a:cubicBezTo>
                  <a:cubicBezTo>
                    <a:pt x="786" y="188"/>
                    <a:pt x="820" y="153"/>
                    <a:pt x="905" y="116"/>
                  </a:cubicBezTo>
                  <a:cubicBezTo>
                    <a:pt x="990" y="79"/>
                    <a:pt x="1066" y="0"/>
                    <a:pt x="1144" y="0"/>
                  </a:cubicBezTo>
                  <a:cubicBezTo>
                    <a:pt x="1222" y="0"/>
                    <a:pt x="1288" y="76"/>
                    <a:pt x="1376" y="116"/>
                  </a:cubicBezTo>
                  <a:cubicBezTo>
                    <a:pt x="1464" y="156"/>
                    <a:pt x="1505" y="203"/>
                    <a:pt x="1671" y="239"/>
                  </a:cubicBezTo>
                  <a:cubicBezTo>
                    <a:pt x="1837" y="275"/>
                    <a:pt x="2226" y="312"/>
                    <a:pt x="2372" y="331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WordArt 2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09800" y="4939382"/>
              <a:ext cx="201613" cy="3016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25400">
                    <a:solidFill>
                      <a:srgbClr val="000000"/>
                    </a:solidFill>
                    <a:round/>
                    <a:headEnd/>
                    <a:tailEnd type="none" w="med" len="lg"/>
                  </a:ln>
                  <a:solidFill>
                    <a:srgbClr val="FFFFFF"/>
                  </a:solidFill>
                  <a:latin typeface="Arial Black"/>
                </a:rPr>
                <a:t>L</a:t>
              </a:r>
              <a:endParaRPr lang="ko-KR" altLang="en-US" sz="3600" kern="10">
                <a:ln w="25400">
                  <a:solidFill>
                    <a:srgbClr val="000000"/>
                  </a:solidFill>
                  <a:round/>
                  <a:headEnd/>
                  <a:tailEnd type="none" w="med" len="lg"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10255826">
              <a:off x="966788" y="5561682"/>
              <a:ext cx="215900" cy="17303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9602694">
              <a:off x="1547813" y="5434682"/>
              <a:ext cx="215900" cy="17303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rot="9215165">
              <a:off x="1979613" y="5228307"/>
              <a:ext cx="215900" cy="17303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AutoShape 27"/>
            <p:cNvSpPr>
              <a:spLocks noChangeAspect="1" noChangeArrowheads="1"/>
            </p:cNvSpPr>
            <p:nvPr/>
          </p:nvSpPr>
          <p:spPr bwMode="auto">
            <a:xfrm rot="12622747">
              <a:off x="2555875" y="5155282"/>
              <a:ext cx="215900" cy="215900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AutoShape 28"/>
            <p:cNvSpPr>
              <a:spLocks noChangeAspect="1" noChangeArrowheads="1"/>
            </p:cNvSpPr>
            <p:nvPr/>
          </p:nvSpPr>
          <p:spPr bwMode="auto">
            <a:xfrm rot="11690440">
              <a:off x="3132138" y="5379120"/>
              <a:ext cx="215900" cy="215900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AutoShape 29"/>
            <p:cNvSpPr>
              <a:spLocks noChangeAspect="1" noChangeArrowheads="1"/>
            </p:cNvSpPr>
            <p:nvPr/>
          </p:nvSpPr>
          <p:spPr bwMode="auto">
            <a:xfrm rot="11143393">
              <a:off x="3708400" y="5469607"/>
              <a:ext cx="215900" cy="215900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676400" y="4645695"/>
              <a:ext cx="1247775" cy="830262"/>
            </a:xfrm>
            <a:custGeom>
              <a:avLst/>
              <a:gdLst>
                <a:gd name="T0" fmla="*/ 206 w 786"/>
                <a:gd name="T1" fmla="*/ 513 h 523"/>
                <a:gd name="T2" fmla="*/ 409 w 786"/>
                <a:gd name="T3" fmla="*/ 519 h 523"/>
                <a:gd name="T4" fmla="*/ 605 w 786"/>
                <a:gd name="T5" fmla="*/ 488 h 523"/>
                <a:gd name="T6" fmla="*/ 727 w 786"/>
                <a:gd name="T7" fmla="*/ 446 h 523"/>
                <a:gd name="T8" fmla="*/ 782 w 786"/>
                <a:gd name="T9" fmla="*/ 305 h 523"/>
                <a:gd name="T10" fmla="*/ 752 w 786"/>
                <a:gd name="T11" fmla="*/ 151 h 523"/>
                <a:gd name="T12" fmla="*/ 654 w 786"/>
                <a:gd name="T13" fmla="*/ 47 h 523"/>
                <a:gd name="T14" fmla="*/ 463 w 786"/>
                <a:gd name="T15" fmla="*/ 4 h 523"/>
                <a:gd name="T16" fmla="*/ 249 w 786"/>
                <a:gd name="T17" fmla="*/ 23 h 523"/>
                <a:gd name="T18" fmla="*/ 78 w 786"/>
                <a:gd name="T19" fmla="*/ 127 h 523"/>
                <a:gd name="T20" fmla="*/ 10 w 786"/>
                <a:gd name="T21" fmla="*/ 243 h 523"/>
                <a:gd name="T22" fmla="*/ 16 w 786"/>
                <a:gd name="T23" fmla="*/ 390 h 523"/>
                <a:gd name="T24" fmla="*/ 59 w 786"/>
                <a:gd name="T25" fmla="*/ 488 h 523"/>
                <a:gd name="T26" fmla="*/ 206 w 786"/>
                <a:gd name="T27" fmla="*/ 51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6" h="523">
                  <a:moveTo>
                    <a:pt x="206" y="513"/>
                  </a:moveTo>
                  <a:cubicBezTo>
                    <a:pt x="264" y="518"/>
                    <a:pt x="342" y="523"/>
                    <a:pt x="409" y="519"/>
                  </a:cubicBezTo>
                  <a:cubicBezTo>
                    <a:pt x="476" y="515"/>
                    <a:pt x="552" y="500"/>
                    <a:pt x="605" y="488"/>
                  </a:cubicBezTo>
                  <a:cubicBezTo>
                    <a:pt x="658" y="476"/>
                    <a:pt x="698" y="476"/>
                    <a:pt x="727" y="446"/>
                  </a:cubicBezTo>
                  <a:cubicBezTo>
                    <a:pt x="756" y="416"/>
                    <a:pt x="778" y="354"/>
                    <a:pt x="782" y="305"/>
                  </a:cubicBezTo>
                  <a:cubicBezTo>
                    <a:pt x="786" y="256"/>
                    <a:pt x="773" y="194"/>
                    <a:pt x="752" y="151"/>
                  </a:cubicBezTo>
                  <a:cubicBezTo>
                    <a:pt x="731" y="108"/>
                    <a:pt x="702" y="71"/>
                    <a:pt x="654" y="47"/>
                  </a:cubicBezTo>
                  <a:cubicBezTo>
                    <a:pt x="606" y="23"/>
                    <a:pt x="530" y="8"/>
                    <a:pt x="463" y="4"/>
                  </a:cubicBezTo>
                  <a:cubicBezTo>
                    <a:pt x="396" y="0"/>
                    <a:pt x="313" y="3"/>
                    <a:pt x="249" y="23"/>
                  </a:cubicBezTo>
                  <a:cubicBezTo>
                    <a:pt x="185" y="43"/>
                    <a:pt x="118" y="90"/>
                    <a:pt x="78" y="127"/>
                  </a:cubicBezTo>
                  <a:cubicBezTo>
                    <a:pt x="38" y="164"/>
                    <a:pt x="20" y="199"/>
                    <a:pt x="10" y="243"/>
                  </a:cubicBezTo>
                  <a:cubicBezTo>
                    <a:pt x="0" y="287"/>
                    <a:pt x="8" y="349"/>
                    <a:pt x="16" y="390"/>
                  </a:cubicBezTo>
                  <a:cubicBezTo>
                    <a:pt x="24" y="431"/>
                    <a:pt x="27" y="467"/>
                    <a:pt x="59" y="488"/>
                  </a:cubicBezTo>
                  <a:cubicBezTo>
                    <a:pt x="91" y="509"/>
                    <a:pt x="148" y="508"/>
                    <a:pt x="206" y="513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 rot="7859039">
              <a:off x="1993900" y="4521870"/>
              <a:ext cx="720725" cy="431800"/>
            </a:xfrm>
            <a:custGeom>
              <a:avLst/>
              <a:gdLst>
                <a:gd name="T0" fmla="*/ 0 w 520"/>
                <a:gd name="T1" fmla="*/ 0 h 276"/>
                <a:gd name="T2" fmla="*/ 237 w 520"/>
                <a:gd name="T3" fmla="*/ 136 h 276"/>
                <a:gd name="T4" fmla="*/ 520 w 520"/>
                <a:gd name="T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276">
                  <a:moveTo>
                    <a:pt x="0" y="0"/>
                  </a:moveTo>
                  <a:cubicBezTo>
                    <a:pt x="39" y="23"/>
                    <a:pt x="150" y="90"/>
                    <a:pt x="237" y="136"/>
                  </a:cubicBezTo>
                  <a:cubicBezTo>
                    <a:pt x="324" y="182"/>
                    <a:pt x="461" y="247"/>
                    <a:pt x="520" y="276"/>
                  </a:cubicBezTo>
                </a:path>
              </a:pathLst>
            </a:custGeom>
            <a:noFill/>
            <a:ln w="635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 rot="2433151">
              <a:off x="2009775" y="5139407"/>
              <a:ext cx="431800" cy="649288"/>
            </a:xfrm>
            <a:custGeom>
              <a:avLst/>
              <a:gdLst>
                <a:gd name="T0" fmla="*/ 0 w 379"/>
                <a:gd name="T1" fmla="*/ 541 h 541"/>
                <a:gd name="T2" fmla="*/ 219 w 379"/>
                <a:gd name="T3" fmla="*/ 337 h 541"/>
                <a:gd name="T4" fmla="*/ 379 w 379"/>
                <a:gd name="T5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" h="541">
                  <a:moveTo>
                    <a:pt x="0" y="541"/>
                  </a:moveTo>
                  <a:cubicBezTo>
                    <a:pt x="36" y="507"/>
                    <a:pt x="156" y="427"/>
                    <a:pt x="219" y="337"/>
                  </a:cubicBezTo>
                  <a:cubicBezTo>
                    <a:pt x="282" y="247"/>
                    <a:pt x="346" y="70"/>
                    <a:pt x="379" y="0"/>
                  </a:cubicBezTo>
                </a:path>
              </a:pathLst>
            </a:custGeom>
            <a:noFill/>
            <a:ln w="635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66725" y="3859882"/>
              <a:ext cx="3886200" cy="28067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047750" y="4220245"/>
              <a:ext cx="2674938" cy="576262"/>
            </a:xfrm>
            <a:custGeom>
              <a:avLst/>
              <a:gdLst>
                <a:gd name="T0" fmla="*/ 76 w 1685"/>
                <a:gd name="T1" fmla="*/ 429 h 444"/>
                <a:gd name="T2" fmla="*/ 224 w 1685"/>
                <a:gd name="T3" fmla="*/ 393 h 444"/>
                <a:gd name="T4" fmla="*/ 364 w 1685"/>
                <a:gd name="T5" fmla="*/ 309 h 444"/>
                <a:gd name="T6" fmla="*/ 624 w 1685"/>
                <a:gd name="T7" fmla="*/ 177 h 444"/>
                <a:gd name="T8" fmla="*/ 876 w 1685"/>
                <a:gd name="T9" fmla="*/ 149 h 444"/>
                <a:gd name="T10" fmla="*/ 1116 w 1685"/>
                <a:gd name="T11" fmla="*/ 213 h 444"/>
                <a:gd name="T12" fmla="*/ 1388 w 1685"/>
                <a:gd name="T13" fmla="*/ 349 h 444"/>
                <a:gd name="T14" fmla="*/ 1560 w 1685"/>
                <a:gd name="T15" fmla="*/ 417 h 444"/>
                <a:gd name="T16" fmla="*/ 1672 w 1685"/>
                <a:gd name="T17" fmla="*/ 433 h 444"/>
                <a:gd name="T18" fmla="*/ 1636 w 1685"/>
                <a:gd name="T19" fmla="*/ 349 h 444"/>
                <a:gd name="T20" fmla="*/ 1584 w 1685"/>
                <a:gd name="T21" fmla="*/ 301 h 444"/>
                <a:gd name="T22" fmla="*/ 1392 w 1685"/>
                <a:gd name="T23" fmla="*/ 201 h 444"/>
                <a:gd name="T24" fmla="*/ 1152 w 1685"/>
                <a:gd name="T25" fmla="*/ 97 h 444"/>
                <a:gd name="T26" fmla="*/ 824 w 1685"/>
                <a:gd name="T27" fmla="*/ 5 h 444"/>
                <a:gd name="T28" fmla="*/ 564 w 1685"/>
                <a:gd name="T29" fmla="*/ 69 h 444"/>
                <a:gd name="T30" fmla="*/ 372 w 1685"/>
                <a:gd name="T31" fmla="*/ 173 h 444"/>
                <a:gd name="T32" fmla="*/ 124 w 1685"/>
                <a:gd name="T33" fmla="*/ 293 h 444"/>
                <a:gd name="T34" fmla="*/ 8 w 1685"/>
                <a:gd name="T35" fmla="*/ 377 h 444"/>
                <a:gd name="T36" fmla="*/ 76 w 1685"/>
                <a:gd name="T37" fmla="*/ 42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5" h="444">
                  <a:moveTo>
                    <a:pt x="76" y="429"/>
                  </a:moveTo>
                  <a:cubicBezTo>
                    <a:pt x="115" y="431"/>
                    <a:pt x="176" y="413"/>
                    <a:pt x="224" y="393"/>
                  </a:cubicBezTo>
                  <a:cubicBezTo>
                    <a:pt x="272" y="373"/>
                    <a:pt x="297" y="345"/>
                    <a:pt x="364" y="309"/>
                  </a:cubicBezTo>
                  <a:cubicBezTo>
                    <a:pt x="431" y="273"/>
                    <a:pt x="539" y="204"/>
                    <a:pt x="624" y="177"/>
                  </a:cubicBezTo>
                  <a:cubicBezTo>
                    <a:pt x="709" y="150"/>
                    <a:pt x="794" y="143"/>
                    <a:pt x="876" y="149"/>
                  </a:cubicBezTo>
                  <a:cubicBezTo>
                    <a:pt x="958" y="155"/>
                    <a:pt x="1031" y="180"/>
                    <a:pt x="1116" y="213"/>
                  </a:cubicBezTo>
                  <a:cubicBezTo>
                    <a:pt x="1201" y="246"/>
                    <a:pt x="1314" y="315"/>
                    <a:pt x="1388" y="349"/>
                  </a:cubicBezTo>
                  <a:cubicBezTo>
                    <a:pt x="1462" y="383"/>
                    <a:pt x="1513" y="403"/>
                    <a:pt x="1560" y="417"/>
                  </a:cubicBezTo>
                  <a:cubicBezTo>
                    <a:pt x="1607" y="431"/>
                    <a:pt x="1659" y="444"/>
                    <a:pt x="1672" y="433"/>
                  </a:cubicBezTo>
                  <a:cubicBezTo>
                    <a:pt x="1685" y="422"/>
                    <a:pt x="1651" y="371"/>
                    <a:pt x="1636" y="349"/>
                  </a:cubicBezTo>
                  <a:cubicBezTo>
                    <a:pt x="1621" y="327"/>
                    <a:pt x="1625" y="326"/>
                    <a:pt x="1584" y="301"/>
                  </a:cubicBezTo>
                  <a:cubicBezTo>
                    <a:pt x="1543" y="276"/>
                    <a:pt x="1464" y="235"/>
                    <a:pt x="1392" y="201"/>
                  </a:cubicBezTo>
                  <a:cubicBezTo>
                    <a:pt x="1320" y="167"/>
                    <a:pt x="1247" y="130"/>
                    <a:pt x="1152" y="97"/>
                  </a:cubicBezTo>
                  <a:cubicBezTo>
                    <a:pt x="1057" y="64"/>
                    <a:pt x="922" y="10"/>
                    <a:pt x="824" y="5"/>
                  </a:cubicBezTo>
                  <a:cubicBezTo>
                    <a:pt x="726" y="0"/>
                    <a:pt x="639" y="41"/>
                    <a:pt x="564" y="69"/>
                  </a:cubicBezTo>
                  <a:cubicBezTo>
                    <a:pt x="489" y="97"/>
                    <a:pt x="445" y="136"/>
                    <a:pt x="372" y="173"/>
                  </a:cubicBezTo>
                  <a:cubicBezTo>
                    <a:pt x="299" y="210"/>
                    <a:pt x="185" y="259"/>
                    <a:pt x="124" y="293"/>
                  </a:cubicBezTo>
                  <a:cubicBezTo>
                    <a:pt x="63" y="327"/>
                    <a:pt x="16" y="354"/>
                    <a:pt x="8" y="377"/>
                  </a:cubicBezTo>
                  <a:cubicBezTo>
                    <a:pt x="0" y="400"/>
                    <a:pt x="62" y="418"/>
                    <a:pt x="76" y="429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106488" y="3963070"/>
              <a:ext cx="2455862" cy="473075"/>
            </a:xfrm>
            <a:custGeom>
              <a:avLst/>
              <a:gdLst>
                <a:gd name="T0" fmla="*/ 74 w 1547"/>
                <a:gd name="T1" fmla="*/ 351 h 352"/>
                <a:gd name="T2" fmla="*/ 218 w 1547"/>
                <a:gd name="T3" fmla="*/ 321 h 352"/>
                <a:gd name="T4" fmla="*/ 415 w 1547"/>
                <a:gd name="T5" fmla="*/ 211 h 352"/>
                <a:gd name="T6" fmla="*/ 623 w 1547"/>
                <a:gd name="T7" fmla="*/ 127 h 352"/>
                <a:gd name="T8" fmla="*/ 851 w 1547"/>
                <a:gd name="T9" fmla="*/ 111 h 352"/>
                <a:gd name="T10" fmla="*/ 1086 w 1547"/>
                <a:gd name="T11" fmla="*/ 174 h 352"/>
                <a:gd name="T12" fmla="*/ 1350 w 1547"/>
                <a:gd name="T13" fmla="*/ 285 h 352"/>
                <a:gd name="T14" fmla="*/ 1487 w 1547"/>
                <a:gd name="T15" fmla="*/ 311 h 352"/>
                <a:gd name="T16" fmla="*/ 1547 w 1547"/>
                <a:gd name="T17" fmla="*/ 275 h 352"/>
                <a:gd name="T18" fmla="*/ 1487 w 1547"/>
                <a:gd name="T19" fmla="*/ 219 h 352"/>
                <a:gd name="T20" fmla="*/ 1354 w 1547"/>
                <a:gd name="T21" fmla="*/ 164 h 352"/>
                <a:gd name="T22" fmla="*/ 1121 w 1547"/>
                <a:gd name="T23" fmla="*/ 79 h 352"/>
                <a:gd name="T24" fmla="*/ 802 w 1547"/>
                <a:gd name="T25" fmla="*/ 4 h 352"/>
                <a:gd name="T26" fmla="*/ 549 w 1547"/>
                <a:gd name="T27" fmla="*/ 56 h 352"/>
                <a:gd name="T28" fmla="*/ 347 w 1547"/>
                <a:gd name="T29" fmla="*/ 131 h 352"/>
                <a:gd name="T30" fmla="*/ 121 w 1547"/>
                <a:gd name="T31" fmla="*/ 240 h 352"/>
                <a:gd name="T32" fmla="*/ 8 w 1547"/>
                <a:gd name="T33" fmla="*/ 308 h 352"/>
                <a:gd name="T34" fmla="*/ 74 w 1547"/>
                <a:gd name="T35" fmla="*/ 35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7" h="352">
                  <a:moveTo>
                    <a:pt x="74" y="351"/>
                  </a:moveTo>
                  <a:cubicBezTo>
                    <a:pt x="112" y="352"/>
                    <a:pt x="161" y="344"/>
                    <a:pt x="218" y="321"/>
                  </a:cubicBezTo>
                  <a:cubicBezTo>
                    <a:pt x="275" y="298"/>
                    <a:pt x="347" y="243"/>
                    <a:pt x="415" y="211"/>
                  </a:cubicBezTo>
                  <a:cubicBezTo>
                    <a:pt x="483" y="179"/>
                    <a:pt x="550" y="144"/>
                    <a:pt x="623" y="127"/>
                  </a:cubicBezTo>
                  <a:cubicBezTo>
                    <a:pt x="696" y="110"/>
                    <a:pt x="774" y="103"/>
                    <a:pt x="851" y="111"/>
                  </a:cubicBezTo>
                  <a:cubicBezTo>
                    <a:pt x="928" y="119"/>
                    <a:pt x="1003" y="145"/>
                    <a:pt x="1086" y="174"/>
                  </a:cubicBezTo>
                  <a:cubicBezTo>
                    <a:pt x="1169" y="203"/>
                    <a:pt x="1283" y="262"/>
                    <a:pt x="1350" y="285"/>
                  </a:cubicBezTo>
                  <a:cubicBezTo>
                    <a:pt x="1417" y="308"/>
                    <a:pt x="1454" y="313"/>
                    <a:pt x="1487" y="311"/>
                  </a:cubicBezTo>
                  <a:cubicBezTo>
                    <a:pt x="1520" y="309"/>
                    <a:pt x="1547" y="290"/>
                    <a:pt x="1547" y="275"/>
                  </a:cubicBezTo>
                  <a:cubicBezTo>
                    <a:pt x="1547" y="260"/>
                    <a:pt x="1519" y="237"/>
                    <a:pt x="1487" y="219"/>
                  </a:cubicBezTo>
                  <a:cubicBezTo>
                    <a:pt x="1455" y="201"/>
                    <a:pt x="1415" y="187"/>
                    <a:pt x="1354" y="164"/>
                  </a:cubicBezTo>
                  <a:cubicBezTo>
                    <a:pt x="1293" y="141"/>
                    <a:pt x="1213" y="106"/>
                    <a:pt x="1121" y="79"/>
                  </a:cubicBezTo>
                  <a:cubicBezTo>
                    <a:pt x="1028" y="52"/>
                    <a:pt x="897" y="8"/>
                    <a:pt x="802" y="4"/>
                  </a:cubicBezTo>
                  <a:cubicBezTo>
                    <a:pt x="706" y="0"/>
                    <a:pt x="625" y="35"/>
                    <a:pt x="549" y="56"/>
                  </a:cubicBezTo>
                  <a:cubicBezTo>
                    <a:pt x="473" y="77"/>
                    <a:pt x="418" y="100"/>
                    <a:pt x="347" y="131"/>
                  </a:cubicBezTo>
                  <a:cubicBezTo>
                    <a:pt x="276" y="162"/>
                    <a:pt x="177" y="211"/>
                    <a:pt x="121" y="240"/>
                  </a:cubicBezTo>
                  <a:cubicBezTo>
                    <a:pt x="65" y="269"/>
                    <a:pt x="16" y="289"/>
                    <a:pt x="8" y="308"/>
                  </a:cubicBezTo>
                  <a:cubicBezTo>
                    <a:pt x="0" y="327"/>
                    <a:pt x="60" y="342"/>
                    <a:pt x="74" y="35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525463" y="6358607"/>
              <a:ext cx="550862" cy="254000"/>
            </a:xfrm>
            <a:prstGeom prst="rect">
              <a:avLst/>
            </a:prstGeom>
            <a:solidFill>
              <a:srgbClr val="C0C0C0"/>
            </a:solidFill>
            <a:ln w="19050" algn="ctr">
              <a:solidFill>
                <a:srgbClr val="C0C0C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tIns="10800" rIns="54000" bIns="10800">
              <a:spAutoFit/>
            </a:bodyPr>
            <a:lstStyle/>
            <a:p>
              <a:pPr algn="l"/>
              <a:r>
                <a:rPr lang="en-GB" altLang="ko-KR" sz="1400">
                  <a:ea typeface="굴림" pitchFamily="50" charset="-127"/>
                </a:rPr>
                <a:t>cloud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68313" y="908720"/>
            <a:ext cx="3886200" cy="2806700"/>
            <a:chOff x="468313" y="908720"/>
            <a:chExt cx="3886200" cy="2806700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55650" y="2346995"/>
              <a:ext cx="31686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908175" y="2923257"/>
              <a:ext cx="792163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835150" y="1772320"/>
              <a:ext cx="792163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rot="10800000">
              <a:off x="1042988" y="2356520"/>
              <a:ext cx="252412" cy="21748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AutoShape 18"/>
            <p:cNvSpPr>
              <a:spLocks noChangeAspect="1" noChangeArrowheads="1"/>
            </p:cNvSpPr>
            <p:nvPr/>
          </p:nvSpPr>
          <p:spPr bwMode="auto">
            <a:xfrm rot="11042520">
              <a:off x="1763713" y="2204120"/>
              <a:ext cx="287337" cy="287337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0800000">
              <a:off x="2590800" y="2346995"/>
              <a:ext cx="252413" cy="21748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AutoShape 20"/>
            <p:cNvSpPr>
              <a:spLocks noChangeAspect="1" noChangeArrowheads="1"/>
            </p:cNvSpPr>
            <p:nvPr/>
          </p:nvSpPr>
          <p:spPr bwMode="auto">
            <a:xfrm rot="10800000">
              <a:off x="3348038" y="2204120"/>
              <a:ext cx="287337" cy="287337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187575" y="2059657"/>
              <a:ext cx="368300" cy="5762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25400">
                    <a:solidFill>
                      <a:srgbClr val="000000"/>
                    </a:solidFill>
                    <a:round/>
                    <a:headEnd/>
                    <a:tailEnd type="none" w="med" len="lg"/>
                  </a:ln>
                  <a:solidFill>
                    <a:srgbClr val="FFFFFF"/>
                  </a:solidFill>
                  <a:latin typeface="Arial Black"/>
                </a:rPr>
                <a:t>L</a:t>
              </a:r>
              <a:endParaRPr lang="ko-KR" altLang="en-US" sz="3600" kern="10">
                <a:ln w="25400">
                  <a:solidFill>
                    <a:srgbClr val="000000"/>
                  </a:solidFill>
                  <a:round/>
                  <a:headEnd/>
                  <a:tailEnd type="none" w="med" len="lg"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68313" y="908720"/>
              <a:ext cx="3886200" cy="28067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89996" y="1124744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mtClean="0"/>
                <a:t>편동풍 지역</a:t>
              </a:r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55763" y="3140968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편서풍 지역</a:t>
              </a:r>
              <a:endParaRPr lang="ko-KR" alt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2000" y="1092056"/>
            <a:ext cx="40124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공기의 발산에 의해 저기압 형성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마찰에 의해 저기압 중심의 수렴 발생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찬공기는</a:t>
            </a:r>
            <a:r>
              <a:rPr lang="ko-KR" altLang="en-US" dirty="0" smtClean="0"/>
              <a:t> </a:t>
            </a:r>
            <a:r>
              <a:rPr lang="ko-KR" altLang="en-US" dirty="0" smtClean="0"/>
              <a:t>저위도로 따뜻한 공기는 고위도로 이동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한랭전선와</a:t>
            </a:r>
            <a:r>
              <a:rPr lang="ko-KR" altLang="en-US" dirty="0" smtClean="0"/>
              <a:t> </a:t>
            </a:r>
            <a:r>
              <a:rPr lang="ko-KR" altLang="en-US" dirty="0" smtClean="0"/>
              <a:t>온난전선으로 구별됨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지표면 수렴과 질량보전에 의해 상승기류 발생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온도 하강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응결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구름생성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697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온대저기압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092056"/>
            <a:ext cx="40124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한랭전선의 이동속도가 온난전선의 이동속도보다 빠름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두 전선이 만나면서 폐색전선 발생</a:t>
            </a:r>
            <a:endParaRPr lang="en-US" altLang="ko-KR" dirty="0" smtClean="0"/>
          </a:p>
        </p:txBody>
      </p:sp>
      <p:grpSp>
        <p:nvGrpSpPr>
          <p:cNvPr id="6" name="그룹 5"/>
          <p:cNvGrpSpPr/>
          <p:nvPr/>
        </p:nvGrpSpPr>
        <p:grpSpPr>
          <a:xfrm>
            <a:off x="468313" y="942231"/>
            <a:ext cx="3906837" cy="2806700"/>
            <a:chOff x="468313" y="942231"/>
            <a:chExt cx="3906837" cy="2806700"/>
          </a:xfrm>
        </p:grpSpPr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468313" y="2956768"/>
              <a:ext cx="3887787" cy="79216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Freeform 4"/>
            <p:cNvSpPr>
              <a:spLocks/>
            </p:cNvSpPr>
            <p:nvPr/>
          </p:nvSpPr>
          <p:spPr bwMode="auto">
            <a:xfrm>
              <a:off x="474663" y="1218456"/>
              <a:ext cx="3900487" cy="2136775"/>
            </a:xfrm>
            <a:custGeom>
              <a:avLst/>
              <a:gdLst>
                <a:gd name="T0" fmla="*/ 9 w 2457"/>
                <a:gd name="T1" fmla="*/ 1329 h 1346"/>
                <a:gd name="T2" fmla="*/ 287 w 2457"/>
                <a:gd name="T3" fmla="*/ 1326 h 1346"/>
                <a:gd name="T4" fmla="*/ 1674 w 2457"/>
                <a:gd name="T5" fmla="*/ 1230 h 1346"/>
                <a:gd name="T6" fmla="*/ 2037 w 2457"/>
                <a:gd name="T7" fmla="*/ 1275 h 1346"/>
                <a:gd name="T8" fmla="*/ 2232 w 2457"/>
                <a:gd name="T9" fmla="*/ 1281 h 1346"/>
                <a:gd name="T10" fmla="*/ 2429 w 2457"/>
                <a:gd name="T11" fmla="*/ 1277 h 1346"/>
                <a:gd name="T12" fmla="*/ 2433 w 2457"/>
                <a:gd name="T13" fmla="*/ 1149 h 1346"/>
                <a:gd name="T14" fmla="*/ 2439 w 2457"/>
                <a:gd name="T15" fmla="*/ 831 h 1346"/>
                <a:gd name="T16" fmla="*/ 2393 w 2457"/>
                <a:gd name="T17" fmla="*/ 805 h 1346"/>
                <a:gd name="T18" fmla="*/ 2054 w 2457"/>
                <a:gd name="T19" fmla="*/ 910 h 1346"/>
                <a:gd name="T20" fmla="*/ 1760 w 2457"/>
                <a:gd name="T21" fmla="*/ 855 h 1346"/>
                <a:gd name="T22" fmla="*/ 1601 w 2457"/>
                <a:gd name="T23" fmla="*/ 744 h 1346"/>
                <a:gd name="T24" fmla="*/ 1650 w 2457"/>
                <a:gd name="T25" fmla="*/ 579 h 1346"/>
                <a:gd name="T26" fmla="*/ 1613 w 2457"/>
                <a:gd name="T27" fmla="*/ 346 h 1346"/>
                <a:gd name="T28" fmla="*/ 1490 w 2457"/>
                <a:gd name="T29" fmla="*/ 150 h 1346"/>
                <a:gd name="T30" fmla="*/ 1141 w 2457"/>
                <a:gd name="T31" fmla="*/ 3 h 1346"/>
                <a:gd name="T32" fmla="*/ 669 w 2457"/>
                <a:gd name="T33" fmla="*/ 132 h 1346"/>
                <a:gd name="T34" fmla="*/ 504 w 2457"/>
                <a:gd name="T35" fmla="*/ 597 h 1346"/>
                <a:gd name="T36" fmla="*/ 761 w 2457"/>
                <a:gd name="T37" fmla="*/ 977 h 1346"/>
                <a:gd name="T38" fmla="*/ 571 w 2457"/>
                <a:gd name="T39" fmla="*/ 1106 h 1346"/>
                <a:gd name="T40" fmla="*/ 240 w 2457"/>
                <a:gd name="T41" fmla="*/ 1051 h 1346"/>
                <a:gd name="T42" fmla="*/ 1 w 2457"/>
                <a:gd name="T43" fmla="*/ 933 h 1346"/>
                <a:gd name="T44" fmla="*/ 1 w 2457"/>
                <a:gd name="T45" fmla="*/ 1129 h 1346"/>
                <a:gd name="T46" fmla="*/ 9 w 2457"/>
                <a:gd name="T47" fmla="*/ 1329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7" h="1346">
                  <a:moveTo>
                    <a:pt x="9" y="1329"/>
                  </a:moveTo>
                  <a:cubicBezTo>
                    <a:pt x="56" y="1346"/>
                    <a:pt x="10" y="1342"/>
                    <a:pt x="287" y="1326"/>
                  </a:cubicBezTo>
                  <a:cubicBezTo>
                    <a:pt x="564" y="1310"/>
                    <a:pt x="1382" y="1239"/>
                    <a:pt x="1674" y="1230"/>
                  </a:cubicBezTo>
                  <a:cubicBezTo>
                    <a:pt x="1966" y="1221"/>
                    <a:pt x="1944" y="1267"/>
                    <a:pt x="2037" y="1275"/>
                  </a:cubicBezTo>
                  <a:cubicBezTo>
                    <a:pt x="2130" y="1283"/>
                    <a:pt x="2167" y="1281"/>
                    <a:pt x="2232" y="1281"/>
                  </a:cubicBezTo>
                  <a:cubicBezTo>
                    <a:pt x="2297" y="1281"/>
                    <a:pt x="2395" y="1299"/>
                    <a:pt x="2429" y="1277"/>
                  </a:cubicBezTo>
                  <a:cubicBezTo>
                    <a:pt x="2437" y="1225"/>
                    <a:pt x="2434" y="1190"/>
                    <a:pt x="2433" y="1149"/>
                  </a:cubicBezTo>
                  <a:cubicBezTo>
                    <a:pt x="2432" y="1086"/>
                    <a:pt x="2447" y="887"/>
                    <a:pt x="2439" y="831"/>
                  </a:cubicBezTo>
                  <a:cubicBezTo>
                    <a:pt x="2432" y="774"/>
                    <a:pt x="2457" y="792"/>
                    <a:pt x="2393" y="805"/>
                  </a:cubicBezTo>
                  <a:cubicBezTo>
                    <a:pt x="2329" y="818"/>
                    <a:pt x="2159" y="902"/>
                    <a:pt x="2054" y="910"/>
                  </a:cubicBezTo>
                  <a:cubicBezTo>
                    <a:pt x="1949" y="918"/>
                    <a:pt x="1835" y="883"/>
                    <a:pt x="1760" y="855"/>
                  </a:cubicBezTo>
                  <a:cubicBezTo>
                    <a:pt x="1685" y="827"/>
                    <a:pt x="1619" y="790"/>
                    <a:pt x="1601" y="744"/>
                  </a:cubicBezTo>
                  <a:cubicBezTo>
                    <a:pt x="1583" y="698"/>
                    <a:pt x="1648" y="645"/>
                    <a:pt x="1650" y="579"/>
                  </a:cubicBezTo>
                  <a:cubicBezTo>
                    <a:pt x="1652" y="513"/>
                    <a:pt x="1640" y="418"/>
                    <a:pt x="1613" y="346"/>
                  </a:cubicBezTo>
                  <a:cubicBezTo>
                    <a:pt x="1586" y="274"/>
                    <a:pt x="1569" y="207"/>
                    <a:pt x="1490" y="150"/>
                  </a:cubicBezTo>
                  <a:cubicBezTo>
                    <a:pt x="1411" y="93"/>
                    <a:pt x="1278" y="6"/>
                    <a:pt x="1141" y="3"/>
                  </a:cubicBezTo>
                  <a:cubicBezTo>
                    <a:pt x="1004" y="0"/>
                    <a:pt x="775" y="33"/>
                    <a:pt x="669" y="132"/>
                  </a:cubicBezTo>
                  <a:cubicBezTo>
                    <a:pt x="563" y="231"/>
                    <a:pt x="489" y="456"/>
                    <a:pt x="504" y="597"/>
                  </a:cubicBezTo>
                  <a:cubicBezTo>
                    <a:pt x="519" y="738"/>
                    <a:pt x="750" y="892"/>
                    <a:pt x="761" y="977"/>
                  </a:cubicBezTo>
                  <a:cubicBezTo>
                    <a:pt x="772" y="1062"/>
                    <a:pt x="658" y="1094"/>
                    <a:pt x="571" y="1106"/>
                  </a:cubicBezTo>
                  <a:cubicBezTo>
                    <a:pt x="484" y="1118"/>
                    <a:pt x="335" y="1080"/>
                    <a:pt x="240" y="1051"/>
                  </a:cubicBezTo>
                  <a:cubicBezTo>
                    <a:pt x="145" y="1022"/>
                    <a:pt x="41" y="920"/>
                    <a:pt x="1" y="933"/>
                  </a:cubicBezTo>
                  <a:cubicBezTo>
                    <a:pt x="1" y="1211"/>
                    <a:pt x="0" y="1063"/>
                    <a:pt x="1" y="1129"/>
                  </a:cubicBezTo>
                  <a:cubicBezTo>
                    <a:pt x="2" y="1195"/>
                    <a:pt x="7" y="1287"/>
                    <a:pt x="9" y="1329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515938" y="2164606"/>
              <a:ext cx="3794125" cy="1074737"/>
            </a:xfrm>
            <a:custGeom>
              <a:avLst/>
              <a:gdLst>
                <a:gd name="T0" fmla="*/ 0 w 2390"/>
                <a:gd name="T1" fmla="*/ 634 h 677"/>
                <a:gd name="T2" fmla="*/ 459 w 2390"/>
                <a:gd name="T3" fmla="*/ 653 h 677"/>
                <a:gd name="T4" fmla="*/ 790 w 2390"/>
                <a:gd name="T5" fmla="*/ 579 h 677"/>
                <a:gd name="T6" fmla="*/ 943 w 2390"/>
                <a:gd name="T7" fmla="*/ 359 h 677"/>
                <a:gd name="T8" fmla="*/ 852 w 2390"/>
                <a:gd name="T9" fmla="*/ 40 h 677"/>
                <a:gd name="T10" fmla="*/ 1103 w 2390"/>
                <a:gd name="T11" fmla="*/ 120 h 677"/>
                <a:gd name="T12" fmla="*/ 1317 w 2390"/>
                <a:gd name="T13" fmla="*/ 267 h 677"/>
                <a:gd name="T14" fmla="*/ 1532 w 2390"/>
                <a:gd name="T15" fmla="*/ 530 h 677"/>
                <a:gd name="T16" fmla="*/ 1924 w 2390"/>
                <a:gd name="T17" fmla="*/ 671 h 677"/>
                <a:gd name="T18" fmla="*/ 2390 w 2390"/>
                <a:gd name="T19" fmla="*/ 56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0" h="677">
                  <a:moveTo>
                    <a:pt x="0" y="634"/>
                  </a:moveTo>
                  <a:cubicBezTo>
                    <a:pt x="76" y="636"/>
                    <a:pt x="327" y="662"/>
                    <a:pt x="459" y="653"/>
                  </a:cubicBezTo>
                  <a:cubicBezTo>
                    <a:pt x="591" y="644"/>
                    <a:pt x="710" y="628"/>
                    <a:pt x="790" y="579"/>
                  </a:cubicBezTo>
                  <a:cubicBezTo>
                    <a:pt x="870" y="530"/>
                    <a:pt x="933" y="449"/>
                    <a:pt x="943" y="359"/>
                  </a:cubicBezTo>
                  <a:cubicBezTo>
                    <a:pt x="953" y="269"/>
                    <a:pt x="825" y="80"/>
                    <a:pt x="852" y="40"/>
                  </a:cubicBezTo>
                  <a:cubicBezTo>
                    <a:pt x="879" y="0"/>
                    <a:pt x="1026" y="82"/>
                    <a:pt x="1103" y="120"/>
                  </a:cubicBezTo>
                  <a:cubicBezTo>
                    <a:pt x="1180" y="158"/>
                    <a:pt x="1246" y="199"/>
                    <a:pt x="1317" y="267"/>
                  </a:cubicBezTo>
                  <a:cubicBezTo>
                    <a:pt x="1388" y="335"/>
                    <a:pt x="1431" y="463"/>
                    <a:pt x="1532" y="530"/>
                  </a:cubicBezTo>
                  <a:cubicBezTo>
                    <a:pt x="1633" y="597"/>
                    <a:pt x="1781" y="665"/>
                    <a:pt x="1924" y="671"/>
                  </a:cubicBezTo>
                  <a:cubicBezTo>
                    <a:pt x="2067" y="677"/>
                    <a:pt x="2293" y="589"/>
                    <a:pt x="2390" y="567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35150" y="2093168"/>
              <a:ext cx="201613" cy="3016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25400">
                    <a:solidFill>
                      <a:srgbClr val="000000"/>
                    </a:solidFill>
                    <a:round/>
                    <a:headEnd/>
                    <a:tailEnd type="none" w="med" len="lg"/>
                  </a:ln>
                  <a:solidFill>
                    <a:srgbClr val="FFFFFF"/>
                  </a:solidFill>
                  <a:latin typeface="Arial Black"/>
                </a:rPr>
                <a:t>L</a:t>
              </a:r>
              <a:endParaRPr lang="ko-KR" altLang="en-US" sz="3600" kern="10">
                <a:ln w="25400">
                  <a:solidFill>
                    <a:srgbClr val="000000"/>
                  </a:solidFill>
                  <a:round/>
                  <a:headEnd/>
                  <a:tailEnd type="none" w="med" len="lg"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auto">
            <a:xfrm rot="11159935">
              <a:off x="684213" y="3207593"/>
              <a:ext cx="215900" cy="17303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AutoShape 8"/>
            <p:cNvSpPr>
              <a:spLocks noChangeArrowheads="1"/>
            </p:cNvSpPr>
            <p:nvPr/>
          </p:nvSpPr>
          <p:spPr bwMode="auto">
            <a:xfrm rot="10185907">
              <a:off x="1476375" y="3169493"/>
              <a:ext cx="215900" cy="17303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AutoShape 9"/>
            <p:cNvSpPr>
              <a:spLocks noChangeArrowheads="1"/>
            </p:cNvSpPr>
            <p:nvPr/>
          </p:nvSpPr>
          <p:spPr bwMode="auto">
            <a:xfrm rot="6378276">
              <a:off x="1964532" y="2762299"/>
              <a:ext cx="215900" cy="1730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" name="AutoShape 10"/>
            <p:cNvSpPr>
              <a:spLocks noChangeAspect="1" noChangeArrowheads="1"/>
            </p:cNvSpPr>
            <p:nvPr/>
          </p:nvSpPr>
          <p:spPr bwMode="auto">
            <a:xfrm rot="12622747">
              <a:off x="2268538" y="2280493"/>
              <a:ext cx="215900" cy="215900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" name="AutoShape 11"/>
            <p:cNvSpPr>
              <a:spLocks noChangeAspect="1" noChangeArrowheads="1"/>
            </p:cNvSpPr>
            <p:nvPr/>
          </p:nvSpPr>
          <p:spPr bwMode="auto">
            <a:xfrm rot="12668083">
              <a:off x="2843213" y="2885331"/>
              <a:ext cx="215900" cy="215900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" name="AutoShape 12"/>
            <p:cNvSpPr>
              <a:spLocks noChangeAspect="1" noChangeArrowheads="1"/>
            </p:cNvSpPr>
            <p:nvPr/>
          </p:nvSpPr>
          <p:spPr bwMode="auto">
            <a:xfrm rot="10214675">
              <a:off x="3635375" y="3101231"/>
              <a:ext cx="215900" cy="215900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1403350" y="1877268"/>
              <a:ext cx="1182688" cy="814388"/>
            </a:xfrm>
            <a:custGeom>
              <a:avLst/>
              <a:gdLst>
                <a:gd name="T0" fmla="*/ 213 w 745"/>
                <a:gd name="T1" fmla="*/ 486 h 513"/>
                <a:gd name="T2" fmla="*/ 356 w 745"/>
                <a:gd name="T3" fmla="*/ 504 h 513"/>
                <a:gd name="T4" fmla="*/ 544 w 745"/>
                <a:gd name="T5" fmla="*/ 434 h 513"/>
                <a:gd name="T6" fmla="*/ 666 w 745"/>
                <a:gd name="T7" fmla="*/ 366 h 513"/>
                <a:gd name="T8" fmla="*/ 740 w 745"/>
                <a:gd name="T9" fmla="*/ 231 h 513"/>
                <a:gd name="T10" fmla="*/ 697 w 745"/>
                <a:gd name="T11" fmla="*/ 97 h 513"/>
                <a:gd name="T12" fmla="*/ 607 w 745"/>
                <a:gd name="T13" fmla="*/ 37 h 513"/>
                <a:gd name="T14" fmla="*/ 437 w 745"/>
                <a:gd name="T15" fmla="*/ 3 h 513"/>
                <a:gd name="T16" fmla="*/ 246 w 745"/>
                <a:gd name="T17" fmla="*/ 18 h 513"/>
                <a:gd name="T18" fmla="*/ 87 w 745"/>
                <a:gd name="T19" fmla="*/ 76 h 513"/>
                <a:gd name="T20" fmla="*/ 11 w 745"/>
                <a:gd name="T21" fmla="*/ 187 h 513"/>
                <a:gd name="T22" fmla="*/ 21 w 745"/>
                <a:gd name="T23" fmla="*/ 308 h 513"/>
                <a:gd name="T24" fmla="*/ 113 w 745"/>
                <a:gd name="T25" fmla="*/ 432 h 513"/>
                <a:gd name="T26" fmla="*/ 213 w 745"/>
                <a:gd name="T27" fmla="*/ 48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5" h="513">
                  <a:moveTo>
                    <a:pt x="213" y="486"/>
                  </a:moveTo>
                  <a:cubicBezTo>
                    <a:pt x="253" y="498"/>
                    <a:pt x="301" y="513"/>
                    <a:pt x="356" y="504"/>
                  </a:cubicBezTo>
                  <a:cubicBezTo>
                    <a:pt x="411" y="495"/>
                    <a:pt x="492" y="457"/>
                    <a:pt x="544" y="434"/>
                  </a:cubicBezTo>
                  <a:cubicBezTo>
                    <a:pt x="596" y="411"/>
                    <a:pt x="633" y="400"/>
                    <a:pt x="666" y="366"/>
                  </a:cubicBezTo>
                  <a:cubicBezTo>
                    <a:pt x="699" y="332"/>
                    <a:pt x="735" y="276"/>
                    <a:pt x="740" y="231"/>
                  </a:cubicBezTo>
                  <a:cubicBezTo>
                    <a:pt x="745" y="186"/>
                    <a:pt x="719" y="129"/>
                    <a:pt x="697" y="97"/>
                  </a:cubicBezTo>
                  <a:cubicBezTo>
                    <a:pt x="675" y="65"/>
                    <a:pt x="650" y="53"/>
                    <a:pt x="607" y="37"/>
                  </a:cubicBezTo>
                  <a:cubicBezTo>
                    <a:pt x="564" y="21"/>
                    <a:pt x="497" y="6"/>
                    <a:pt x="437" y="3"/>
                  </a:cubicBezTo>
                  <a:cubicBezTo>
                    <a:pt x="377" y="0"/>
                    <a:pt x="304" y="6"/>
                    <a:pt x="246" y="18"/>
                  </a:cubicBezTo>
                  <a:cubicBezTo>
                    <a:pt x="188" y="30"/>
                    <a:pt x="126" y="47"/>
                    <a:pt x="87" y="76"/>
                  </a:cubicBezTo>
                  <a:cubicBezTo>
                    <a:pt x="47" y="104"/>
                    <a:pt x="21" y="148"/>
                    <a:pt x="11" y="187"/>
                  </a:cubicBezTo>
                  <a:cubicBezTo>
                    <a:pt x="0" y="226"/>
                    <a:pt x="4" y="267"/>
                    <a:pt x="21" y="308"/>
                  </a:cubicBezTo>
                  <a:cubicBezTo>
                    <a:pt x="38" y="349"/>
                    <a:pt x="80" y="402"/>
                    <a:pt x="113" y="432"/>
                  </a:cubicBezTo>
                  <a:cubicBezTo>
                    <a:pt x="145" y="462"/>
                    <a:pt x="172" y="475"/>
                    <a:pt x="213" y="486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 rot="886523">
              <a:off x="2124075" y="2740868"/>
              <a:ext cx="360363" cy="576263"/>
            </a:xfrm>
            <a:custGeom>
              <a:avLst/>
              <a:gdLst>
                <a:gd name="T0" fmla="*/ 0 w 379"/>
                <a:gd name="T1" fmla="*/ 541 h 541"/>
                <a:gd name="T2" fmla="*/ 219 w 379"/>
                <a:gd name="T3" fmla="*/ 337 h 541"/>
                <a:gd name="T4" fmla="*/ 379 w 379"/>
                <a:gd name="T5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" h="541">
                  <a:moveTo>
                    <a:pt x="0" y="541"/>
                  </a:moveTo>
                  <a:cubicBezTo>
                    <a:pt x="36" y="507"/>
                    <a:pt x="156" y="427"/>
                    <a:pt x="219" y="337"/>
                  </a:cubicBezTo>
                  <a:cubicBezTo>
                    <a:pt x="282" y="247"/>
                    <a:pt x="346" y="70"/>
                    <a:pt x="379" y="0"/>
                  </a:cubicBezTo>
                </a:path>
              </a:pathLst>
            </a:custGeom>
            <a:noFill/>
            <a:ln w="635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1003300" y="1424831"/>
              <a:ext cx="374650" cy="1220787"/>
            </a:xfrm>
            <a:custGeom>
              <a:avLst/>
              <a:gdLst>
                <a:gd name="T0" fmla="*/ 228 w 236"/>
                <a:gd name="T1" fmla="*/ 760 h 769"/>
                <a:gd name="T2" fmla="*/ 150 w 236"/>
                <a:gd name="T3" fmla="*/ 625 h 769"/>
                <a:gd name="T4" fmla="*/ 88 w 236"/>
                <a:gd name="T5" fmla="*/ 482 h 769"/>
                <a:gd name="T6" fmla="*/ 94 w 236"/>
                <a:gd name="T7" fmla="*/ 308 h 769"/>
                <a:gd name="T8" fmla="*/ 134 w 236"/>
                <a:gd name="T9" fmla="*/ 173 h 769"/>
                <a:gd name="T10" fmla="*/ 195 w 236"/>
                <a:gd name="T11" fmla="*/ 14 h 769"/>
                <a:gd name="T12" fmla="*/ 97 w 236"/>
                <a:gd name="T13" fmla="*/ 87 h 769"/>
                <a:gd name="T14" fmla="*/ 36 w 236"/>
                <a:gd name="T15" fmla="*/ 179 h 769"/>
                <a:gd name="T16" fmla="*/ 3 w 236"/>
                <a:gd name="T17" fmla="*/ 360 h 769"/>
                <a:gd name="T18" fmla="*/ 18 w 236"/>
                <a:gd name="T19" fmla="*/ 535 h 769"/>
                <a:gd name="T20" fmla="*/ 100 w 236"/>
                <a:gd name="T21" fmla="*/ 676 h 769"/>
                <a:gd name="T22" fmla="*/ 228 w 236"/>
                <a:gd name="T23" fmla="*/ 76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769">
                  <a:moveTo>
                    <a:pt x="228" y="760"/>
                  </a:moveTo>
                  <a:cubicBezTo>
                    <a:pt x="236" y="751"/>
                    <a:pt x="173" y="672"/>
                    <a:pt x="150" y="625"/>
                  </a:cubicBezTo>
                  <a:cubicBezTo>
                    <a:pt x="126" y="578"/>
                    <a:pt x="97" y="535"/>
                    <a:pt x="88" y="482"/>
                  </a:cubicBezTo>
                  <a:cubicBezTo>
                    <a:pt x="79" y="429"/>
                    <a:pt x="86" y="359"/>
                    <a:pt x="94" y="308"/>
                  </a:cubicBezTo>
                  <a:cubicBezTo>
                    <a:pt x="102" y="257"/>
                    <a:pt x="117" y="222"/>
                    <a:pt x="134" y="173"/>
                  </a:cubicBezTo>
                  <a:cubicBezTo>
                    <a:pt x="151" y="124"/>
                    <a:pt x="201" y="28"/>
                    <a:pt x="195" y="14"/>
                  </a:cubicBezTo>
                  <a:cubicBezTo>
                    <a:pt x="189" y="0"/>
                    <a:pt x="123" y="60"/>
                    <a:pt x="97" y="87"/>
                  </a:cubicBezTo>
                  <a:cubicBezTo>
                    <a:pt x="71" y="114"/>
                    <a:pt x="52" y="134"/>
                    <a:pt x="36" y="179"/>
                  </a:cubicBezTo>
                  <a:cubicBezTo>
                    <a:pt x="20" y="224"/>
                    <a:pt x="6" y="301"/>
                    <a:pt x="3" y="360"/>
                  </a:cubicBezTo>
                  <a:cubicBezTo>
                    <a:pt x="0" y="419"/>
                    <a:pt x="2" y="482"/>
                    <a:pt x="18" y="535"/>
                  </a:cubicBezTo>
                  <a:cubicBezTo>
                    <a:pt x="34" y="588"/>
                    <a:pt x="65" y="639"/>
                    <a:pt x="100" y="676"/>
                  </a:cubicBezTo>
                  <a:cubicBezTo>
                    <a:pt x="135" y="713"/>
                    <a:pt x="220" y="769"/>
                    <a:pt x="228" y="76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Rectangle 20"/>
            <p:cNvSpPr>
              <a:spLocks noChangeArrowheads="1"/>
            </p:cNvSpPr>
            <p:nvPr/>
          </p:nvSpPr>
          <p:spPr bwMode="auto">
            <a:xfrm>
              <a:off x="468313" y="942231"/>
              <a:ext cx="3886200" cy="28067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1116013" y="1647081"/>
              <a:ext cx="1744662" cy="1279525"/>
            </a:xfrm>
            <a:custGeom>
              <a:avLst/>
              <a:gdLst>
                <a:gd name="T0" fmla="*/ 314 w 1099"/>
                <a:gd name="T1" fmla="*/ 756 h 806"/>
                <a:gd name="T2" fmla="*/ 523 w 1099"/>
                <a:gd name="T3" fmla="*/ 799 h 806"/>
                <a:gd name="T4" fmla="*/ 749 w 1099"/>
                <a:gd name="T5" fmla="*/ 713 h 806"/>
                <a:gd name="T6" fmla="*/ 964 w 1099"/>
                <a:gd name="T7" fmla="*/ 609 h 806"/>
                <a:gd name="T8" fmla="*/ 1086 w 1099"/>
                <a:gd name="T9" fmla="*/ 364 h 806"/>
                <a:gd name="T10" fmla="*/ 1043 w 1099"/>
                <a:gd name="T11" fmla="*/ 168 h 806"/>
                <a:gd name="T12" fmla="*/ 933 w 1099"/>
                <a:gd name="T13" fmla="*/ 39 h 806"/>
                <a:gd name="T14" fmla="*/ 663 w 1099"/>
                <a:gd name="T15" fmla="*/ 3 h 806"/>
                <a:gd name="T16" fmla="*/ 357 w 1099"/>
                <a:gd name="T17" fmla="*/ 21 h 806"/>
                <a:gd name="T18" fmla="*/ 132 w 1099"/>
                <a:gd name="T19" fmla="*/ 123 h 806"/>
                <a:gd name="T20" fmla="*/ 17 w 1099"/>
                <a:gd name="T21" fmla="*/ 290 h 806"/>
                <a:gd name="T22" fmla="*/ 32 w 1099"/>
                <a:gd name="T23" fmla="*/ 472 h 806"/>
                <a:gd name="T24" fmla="*/ 172 w 1099"/>
                <a:gd name="T25" fmla="*/ 658 h 806"/>
                <a:gd name="T26" fmla="*/ 314 w 1099"/>
                <a:gd name="T27" fmla="*/ 75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9" h="806">
                  <a:moveTo>
                    <a:pt x="314" y="756"/>
                  </a:moveTo>
                  <a:cubicBezTo>
                    <a:pt x="373" y="779"/>
                    <a:pt x="451" y="806"/>
                    <a:pt x="523" y="799"/>
                  </a:cubicBezTo>
                  <a:cubicBezTo>
                    <a:pt x="595" y="792"/>
                    <a:pt x="676" y="745"/>
                    <a:pt x="749" y="713"/>
                  </a:cubicBezTo>
                  <a:cubicBezTo>
                    <a:pt x="822" y="681"/>
                    <a:pt x="908" y="667"/>
                    <a:pt x="964" y="609"/>
                  </a:cubicBezTo>
                  <a:cubicBezTo>
                    <a:pt x="1020" y="551"/>
                    <a:pt x="1073" y="437"/>
                    <a:pt x="1086" y="364"/>
                  </a:cubicBezTo>
                  <a:cubicBezTo>
                    <a:pt x="1099" y="291"/>
                    <a:pt x="1068" y="222"/>
                    <a:pt x="1043" y="168"/>
                  </a:cubicBezTo>
                  <a:cubicBezTo>
                    <a:pt x="1018" y="114"/>
                    <a:pt x="996" y="66"/>
                    <a:pt x="933" y="39"/>
                  </a:cubicBezTo>
                  <a:cubicBezTo>
                    <a:pt x="870" y="12"/>
                    <a:pt x="759" y="6"/>
                    <a:pt x="663" y="3"/>
                  </a:cubicBezTo>
                  <a:cubicBezTo>
                    <a:pt x="567" y="0"/>
                    <a:pt x="445" y="1"/>
                    <a:pt x="357" y="21"/>
                  </a:cubicBezTo>
                  <a:cubicBezTo>
                    <a:pt x="269" y="41"/>
                    <a:pt x="189" y="78"/>
                    <a:pt x="132" y="123"/>
                  </a:cubicBezTo>
                  <a:cubicBezTo>
                    <a:pt x="75" y="168"/>
                    <a:pt x="32" y="231"/>
                    <a:pt x="17" y="290"/>
                  </a:cubicBezTo>
                  <a:cubicBezTo>
                    <a:pt x="0" y="349"/>
                    <a:pt x="6" y="410"/>
                    <a:pt x="32" y="472"/>
                  </a:cubicBezTo>
                  <a:cubicBezTo>
                    <a:pt x="58" y="534"/>
                    <a:pt x="125" y="611"/>
                    <a:pt x="172" y="658"/>
                  </a:cubicBezTo>
                  <a:cubicBezTo>
                    <a:pt x="219" y="705"/>
                    <a:pt x="255" y="733"/>
                    <a:pt x="314" y="756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 rot="21007464">
              <a:off x="3062288" y="1372443"/>
              <a:ext cx="269875" cy="792163"/>
            </a:xfrm>
            <a:custGeom>
              <a:avLst/>
              <a:gdLst>
                <a:gd name="T0" fmla="*/ 2 w 170"/>
                <a:gd name="T1" fmla="*/ 0 h 499"/>
                <a:gd name="T2" fmla="*/ 51 w 170"/>
                <a:gd name="T3" fmla="*/ 122 h 499"/>
                <a:gd name="T4" fmla="*/ 81 w 170"/>
                <a:gd name="T5" fmla="*/ 239 h 499"/>
                <a:gd name="T6" fmla="*/ 73 w 170"/>
                <a:gd name="T7" fmla="*/ 362 h 499"/>
                <a:gd name="T8" fmla="*/ 37 w 170"/>
                <a:gd name="T9" fmla="*/ 488 h 499"/>
                <a:gd name="T10" fmla="*/ 110 w 170"/>
                <a:gd name="T11" fmla="*/ 424 h 499"/>
                <a:gd name="T12" fmla="*/ 152 w 170"/>
                <a:gd name="T13" fmla="*/ 349 h 499"/>
                <a:gd name="T14" fmla="*/ 164 w 170"/>
                <a:gd name="T15" fmla="*/ 208 h 499"/>
                <a:gd name="T16" fmla="*/ 116 w 170"/>
                <a:gd name="T17" fmla="*/ 77 h 499"/>
                <a:gd name="T18" fmla="*/ 63 w 170"/>
                <a:gd name="T19" fmla="*/ 18 h 499"/>
                <a:gd name="T20" fmla="*/ 2 w 170"/>
                <a:gd name="T2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499">
                  <a:moveTo>
                    <a:pt x="2" y="0"/>
                  </a:moveTo>
                  <a:cubicBezTo>
                    <a:pt x="0" y="25"/>
                    <a:pt x="38" y="82"/>
                    <a:pt x="51" y="122"/>
                  </a:cubicBezTo>
                  <a:cubicBezTo>
                    <a:pt x="64" y="162"/>
                    <a:pt x="77" y="199"/>
                    <a:pt x="81" y="239"/>
                  </a:cubicBezTo>
                  <a:cubicBezTo>
                    <a:pt x="85" y="279"/>
                    <a:pt x="80" y="321"/>
                    <a:pt x="73" y="362"/>
                  </a:cubicBezTo>
                  <a:cubicBezTo>
                    <a:pt x="66" y="403"/>
                    <a:pt x="31" y="478"/>
                    <a:pt x="37" y="488"/>
                  </a:cubicBezTo>
                  <a:cubicBezTo>
                    <a:pt x="43" y="499"/>
                    <a:pt x="91" y="447"/>
                    <a:pt x="110" y="424"/>
                  </a:cubicBezTo>
                  <a:cubicBezTo>
                    <a:pt x="129" y="401"/>
                    <a:pt x="143" y="385"/>
                    <a:pt x="152" y="349"/>
                  </a:cubicBezTo>
                  <a:cubicBezTo>
                    <a:pt x="161" y="314"/>
                    <a:pt x="170" y="253"/>
                    <a:pt x="164" y="208"/>
                  </a:cubicBezTo>
                  <a:cubicBezTo>
                    <a:pt x="158" y="163"/>
                    <a:pt x="133" y="109"/>
                    <a:pt x="116" y="77"/>
                  </a:cubicBezTo>
                  <a:cubicBezTo>
                    <a:pt x="99" y="45"/>
                    <a:pt x="82" y="31"/>
                    <a:pt x="63" y="18"/>
                  </a:cubicBezTo>
                  <a:cubicBezTo>
                    <a:pt x="44" y="5"/>
                    <a:pt x="15" y="4"/>
                    <a:pt x="2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1474788" y="1529606"/>
              <a:ext cx="858837" cy="366712"/>
            </a:xfrm>
            <a:custGeom>
              <a:avLst/>
              <a:gdLst>
                <a:gd name="T0" fmla="*/ 541 w 541"/>
                <a:gd name="T1" fmla="*/ 0 h 231"/>
                <a:gd name="T2" fmla="*/ 266 w 541"/>
                <a:gd name="T3" fmla="*/ 46 h 231"/>
                <a:gd name="T4" fmla="*/ 0 w 541"/>
                <a:gd name="T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1" h="231">
                  <a:moveTo>
                    <a:pt x="541" y="0"/>
                  </a:moveTo>
                  <a:cubicBezTo>
                    <a:pt x="495" y="8"/>
                    <a:pt x="356" y="8"/>
                    <a:pt x="266" y="46"/>
                  </a:cubicBezTo>
                  <a:cubicBezTo>
                    <a:pt x="176" y="84"/>
                    <a:pt x="55" y="193"/>
                    <a:pt x="0" y="231"/>
                  </a:cubicBezTo>
                </a:path>
              </a:pathLst>
            </a:custGeom>
            <a:noFill/>
            <a:ln w="635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66725" y="3855293"/>
            <a:ext cx="3906838" cy="2886075"/>
            <a:chOff x="466725" y="3855293"/>
            <a:chExt cx="3906838" cy="2886075"/>
          </a:xfrm>
        </p:grpSpPr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468313" y="3893393"/>
              <a:ext cx="260350" cy="220663"/>
            </a:xfrm>
            <a:custGeom>
              <a:avLst/>
              <a:gdLst>
                <a:gd name="T0" fmla="*/ 0 w 164"/>
                <a:gd name="T1" fmla="*/ 139 h 139"/>
                <a:gd name="T2" fmla="*/ 62 w 164"/>
                <a:gd name="T3" fmla="*/ 48 h 139"/>
                <a:gd name="T4" fmla="*/ 164 w 164"/>
                <a:gd name="T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39">
                  <a:moveTo>
                    <a:pt x="0" y="139"/>
                  </a:moveTo>
                  <a:cubicBezTo>
                    <a:pt x="10" y="124"/>
                    <a:pt x="35" y="71"/>
                    <a:pt x="62" y="48"/>
                  </a:cubicBezTo>
                  <a:cubicBezTo>
                    <a:pt x="89" y="25"/>
                    <a:pt x="143" y="10"/>
                    <a:pt x="164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466725" y="3855293"/>
              <a:ext cx="3906838" cy="2886075"/>
              <a:chOff x="466725" y="3855293"/>
              <a:chExt cx="3906838" cy="2886075"/>
            </a:xfrm>
          </p:grpSpPr>
          <p:sp>
            <p:nvSpPr>
              <p:cNvPr id="42" name="Rectangle 32"/>
              <p:cNvSpPr>
                <a:spLocks noChangeArrowheads="1"/>
              </p:cNvSpPr>
              <p:nvPr/>
            </p:nvSpPr>
            <p:spPr bwMode="auto">
              <a:xfrm rot="5400000">
                <a:off x="-180181" y="5189587"/>
                <a:ext cx="1655763" cy="35877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468313" y="6125418"/>
                <a:ext cx="1008062" cy="57626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627063" y="3855293"/>
                <a:ext cx="3746500" cy="2886075"/>
              </a:xfrm>
              <a:custGeom>
                <a:avLst/>
                <a:gdLst>
                  <a:gd name="T0" fmla="*/ 0 w 2360"/>
                  <a:gd name="T1" fmla="*/ 1438 h 1818"/>
                  <a:gd name="T2" fmla="*/ 509 w 2360"/>
                  <a:gd name="T3" fmla="*/ 1793 h 1818"/>
                  <a:gd name="T4" fmla="*/ 919 w 2360"/>
                  <a:gd name="T5" fmla="*/ 1591 h 1818"/>
                  <a:gd name="T6" fmla="*/ 1207 w 2360"/>
                  <a:gd name="T7" fmla="*/ 1714 h 1818"/>
                  <a:gd name="T8" fmla="*/ 1544 w 2360"/>
                  <a:gd name="T9" fmla="*/ 1787 h 1818"/>
                  <a:gd name="T10" fmla="*/ 2135 w 2360"/>
                  <a:gd name="T11" fmla="*/ 1612 h 1818"/>
                  <a:gd name="T12" fmla="*/ 2332 w 2360"/>
                  <a:gd name="T13" fmla="*/ 1608 h 1818"/>
                  <a:gd name="T14" fmla="*/ 2336 w 2360"/>
                  <a:gd name="T15" fmla="*/ 1480 h 1818"/>
                  <a:gd name="T16" fmla="*/ 2342 w 2360"/>
                  <a:gd name="T17" fmla="*/ 1162 h 1818"/>
                  <a:gd name="T18" fmla="*/ 2296 w 2360"/>
                  <a:gd name="T19" fmla="*/ 1136 h 1818"/>
                  <a:gd name="T20" fmla="*/ 1957 w 2360"/>
                  <a:gd name="T21" fmla="*/ 1241 h 1818"/>
                  <a:gd name="T22" fmla="*/ 1663 w 2360"/>
                  <a:gd name="T23" fmla="*/ 1186 h 1818"/>
                  <a:gd name="T24" fmla="*/ 1504 w 2360"/>
                  <a:gd name="T25" fmla="*/ 1075 h 1818"/>
                  <a:gd name="T26" fmla="*/ 1606 w 2360"/>
                  <a:gd name="T27" fmla="*/ 831 h 1818"/>
                  <a:gd name="T28" fmla="*/ 1710 w 2360"/>
                  <a:gd name="T29" fmla="*/ 494 h 1818"/>
                  <a:gd name="T30" fmla="*/ 1745 w 2360"/>
                  <a:gd name="T31" fmla="*/ 117 h 1818"/>
                  <a:gd name="T32" fmla="*/ 1643 w 2360"/>
                  <a:gd name="T33" fmla="*/ 36 h 1818"/>
                  <a:gd name="T34" fmla="*/ 1044 w 2360"/>
                  <a:gd name="T35" fmla="*/ 334 h 1818"/>
                  <a:gd name="T36" fmla="*/ 521 w 2360"/>
                  <a:gd name="T37" fmla="*/ 494 h 1818"/>
                  <a:gd name="T38" fmla="*/ 539 w 2360"/>
                  <a:gd name="T39" fmla="*/ 684 h 1818"/>
                  <a:gd name="T40" fmla="*/ 827 w 2360"/>
                  <a:gd name="T41" fmla="*/ 801 h 1818"/>
                  <a:gd name="T42" fmla="*/ 815 w 2360"/>
                  <a:gd name="T43" fmla="*/ 1064 h 1818"/>
                  <a:gd name="T44" fmla="*/ 664 w 2360"/>
                  <a:gd name="T45" fmla="*/ 1308 h 1818"/>
                  <a:gd name="T46" fmla="*/ 356 w 2360"/>
                  <a:gd name="T47" fmla="*/ 1412 h 1818"/>
                  <a:gd name="T48" fmla="*/ 104 w 2360"/>
                  <a:gd name="T49" fmla="*/ 1365 h 1818"/>
                  <a:gd name="T50" fmla="*/ 0 w 2360"/>
                  <a:gd name="T51" fmla="*/ 1438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60" h="1818">
                    <a:moveTo>
                      <a:pt x="0" y="1438"/>
                    </a:moveTo>
                    <a:cubicBezTo>
                      <a:pt x="42" y="1507"/>
                      <a:pt x="356" y="1768"/>
                      <a:pt x="509" y="1793"/>
                    </a:cubicBezTo>
                    <a:cubicBezTo>
                      <a:pt x="662" y="1818"/>
                      <a:pt x="803" y="1604"/>
                      <a:pt x="919" y="1591"/>
                    </a:cubicBezTo>
                    <a:cubicBezTo>
                      <a:pt x="1035" y="1578"/>
                      <a:pt x="1103" y="1681"/>
                      <a:pt x="1207" y="1714"/>
                    </a:cubicBezTo>
                    <a:cubicBezTo>
                      <a:pt x="1311" y="1747"/>
                      <a:pt x="1389" y="1804"/>
                      <a:pt x="1544" y="1787"/>
                    </a:cubicBezTo>
                    <a:cubicBezTo>
                      <a:pt x="1699" y="1770"/>
                      <a:pt x="2004" y="1642"/>
                      <a:pt x="2135" y="1612"/>
                    </a:cubicBezTo>
                    <a:cubicBezTo>
                      <a:pt x="2266" y="1582"/>
                      <a:pt x="2298" y="1630"/>
                      <a:pt x="2332" y="1608"/>
                    </a:cubicBezTo>
                    <a:cubicBezTo>
                      <a:pt x="2340" y="1556"/>
                      <a:pt x="2337" y="1521"/>
                      <a:pt x="2336" y="1480"/>
                    </a:cubicBezTo>
                    <a:cubicBezTo>
                      <a:pt x="2335" y="1417"/>
                      <a:pt x="2350" y="1218"/>
                      <a:pt x="2342" y="1162"/>
                    </a:cubicBezTo>
                    <a:cubicBezTo>
                      <a:pt x="2335" y="1105"/>
                      <a:pt x="2360" y="1123"/>
                      <a:pt x="2296" y="1136"/>
                    </a:cubicBezTo>
                    <a:cubicBezTo>
                      <a:pt x="2232" y="1149"/>
                      <a:pt x="2062" y="1233"/>
                      <a:pt x="1957" y="1241"/>
                    </a:cubicBezTo>
                    <a:cubicBezTo>
                      <a:pt x="1852" y="1249"/>
                      <a:pt x="1738" y="1214"/>
                      <a:pt x="1663" y="1186"/>
                    </a:cubicBezTo>
                    <a:cubicBezTo>
                      <a:pt x="1588" y="1158"/>
                      <a:pt x="1513" y="1134"/>
                      <a:pt x="1504" y="1075"/>
                    </a:cubicBezTo>
                    <a:cubicBezTo>
                      <a:pt x="1495" y="1016"/>
                      <a:pt x="1572" y="928"/>
                      <a:pt x="1606" y="831"/>
                    </a:cubicBezTo>
                    <a:cubicBezTo>
                      <a:pt x="1640" y="734"/>
                      <a:pt x="1687" y="613"/>
                      <a:pt x="1710" y="494"/>
                    </a:cubicBezTo>
                    <a:cubicBezTo>
                      <a:pt x="1733" y="375"/>
                      <a:pt x="1756" y="193"/>
                      <a:pt x="1745" y="117"/>
                    </a:cubicBezTo>
                    <a:cubicBezTo>
                      <a:pt x="1734" y="41"/>
                      <a:pt x="1760" y="0"/>
                      <a:pt x="1643" y="36"/>
                    </a:cubicBezTo>
                    <a:cubicBezTo>
                      <a:pt x="1526" y="72"/>
                      <a:pt x="1231" y="258"/>
                      <a:pt x="1044" y="334"/>
                    </a:cubicBezTo>
                    <a:cubicBezTo>
                      <a:pt x="857" y="410"/>
                      <a:pt x="605" y="436"/>
                      <a:pt x="521" y="494"/>
                    </a:cubicBezTo>
                    <a:cubicBezTo>
                      <a:pt x="437" y="552"/>
                      <a:pt x="488" y="633"/>
                      <a:pt x="539" y="684"/>
                    </a:cubicBezTo>
                    <a:cubicBezTo>
                      <a:pt x="590" y="735"/>
                      <a:pt x="781" y="738"/>
                      <a:pt x="827" y="801"/>
                    </a:cubicBezTo>
                    <a:cubicBezTo>
                      <a:pt x="873" y="864"/>
                      <a:pt x="842" y="980"/>
                      <a:pt x="815" y="1064"/>
                    </a:cubicBezTo>
                    <a:cubicBezTo>
                      <a:pt x="788" y="1148"/>
                      <a:pt x="740" y="1250"/>
                      <a:pt x="664" y="1308"/>
                    </a:cubicBezTo>
                    <a:cubicBezTo>
                      <a:pt x="588" y="1366"/>
                      <a:pt x="449" y="1403"/>
                      <a:pt x="356" y="1412"/>
                    </a:cubicBezTo>
                    <a:cubicBezTo>
                      <a:pt x="263" y="1421"/>
                      <a:pt x="163" y="1361"/>
                      <a:pt x="104" y="1365"/>
                    </a:cubicBezTo>
                    <a:cubicBezTo>
                      <a:pt x="45" y="1369"/>
                      <a:pt x="22" y="1423"/>
                      <a:pt x="0" y="1438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3059113" y="6053981"/>
                <a:ext cx="1296987" cy="64770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468313" y="3893393"/>
                <a:ext cx="2808287" cy="79216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" name="Rectangle 16"/>
              <p:cNvSpPr>
                <a:spLocks noChangeArrowheads="1"/>
              </p:cNvSpPr>
              <p:nvPr/>
            </p:nvSpPr>
            <p:spPr bwMode="auto">
              <a:xfrm>
                <a:off x="466725" y="3893393"/>
                <a:ext cx="3886200" cy="28067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525463" y="4645868"/>
                <a:ext cx="1819275" cy="1898650"/>
              </a:xfrm>
              <a:custGeom>
                <a:avLst/>
                <a:gdLst>
                  <a:gd name="T0" fmla="*/ 0 w 1146"/>
                  <a:gd name="T1" fmla="*/ 1196 h 1196"/>
                  <a:gd name="T2" fmla="*/ 478 w 1146"/>
                  <a:gd name="T3" fmla="*/ 1036 h 1196"/>
                  <a:gd name="T4" fmla="*/ 799 w 1146"/>
                  <a:gd name="T5" fmla="*/ 880 h 1196"/>
                  <a:gd name="T6" fmla="*/ 1042 w 1146"/>
                  <a:gd name="T7" fmla="*/ 644 h 1196"/>
                  <a:gd name="T8" fmla="*/ 1146 w 1146"/>
                  <a:gd name="T9" fmla="*/ 369 h 1196"/>
                  <a:gd name="T10" fmla="*/ 1042 w 1146"/>
                  <a:gd name="T11" fmla="*/ 117 h 1196"/>
                  <a:gd name="T12" fmla="*/ 864 w 1146"/>
                  <a:gd name="T13" fmla="*/ 19 h 1196"/>
                  <a:gd name="T14" fmla="*/ 686 w 1146"/>
                  <a:gd name="T15" fmla="*/ 1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6" h="1196">
                    <a:moveTo>
                      <a:pt x="0" y="1196"/>
                    </a:moveTo>
                    <a:cubicBezTo>
                      <a:pt x="80" y="1169"/>
                      <a:pt x="345" y="1089"/>
                      <a:pt x="478" y="1036"/>
                    </a:cubicBezTo>
                    <a:cubicBezTo>
                      <a:pt x="611" y="983"/>
                      <a:pt x="705" y="945"/>
                      <a:pt x="799" y="880"/>
                    </a:cubicBezTo>
                    <a:cubicBezTo>
                      <a:pt x="893" y="815"/>
                      <a:pt x="984" y="729"/>
                      <a:pt x="1042" y="644"/>
                    </a:cubicBezTo>
                    <a:cubicBezTo>
                      <a:pt x="1100" y="559"/>
                      <a:pt x="1146" y="457"/>
                      <a:pt x="1146" y="369"/>
                    </a:cubicBezTo>
                    <a:cubicBezTo>
                      <a:pt x="1146" y="281"/>
                      <a:pt x="1089" y="175"/>
                      <a:pt x="1042" y="117"/>
                    </a:cubicBezTo>
                    <a:cubicBezTo>
                      <a:pt x="995" y="59"/>
                      <a:pt x="923" y="38"/>
                      <a:pt x="864" y="19"/>
                    </a:cubicBezTo>
                    <a:cubicBezTo>
                      <a:pt x="805" y="0"/>
                      <a:pt x="723" y="5"/>
                      <a:pt x="686" y="1"/>
                    </a:cubicBezTo>
                  </a:path>
                </a:pathLst>
              </a:custGeom>
              <a:noFill/>
              <a:ln w="508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2286000" y="5453906"/>
                <a:ext cx="1878013" cy="1012825"/>
              </a:xfrm>
              <a:custGeom>
                <a:avLst/>
                <a:gdLst>
                  <a:gd name="T0" fmla="*/ 1183 w 1183"/>
                  <a:gd name="T1" fmla="*/ 638 h 638"/>
                  <a:gd name="T2" fmla="*/ 803 w 1183"/>
                  <a:gd name="T3" fmla="*/ 601 h 638"/>
                  <a:gd name="T4" fmla="*/ 374 w 1183"/>
                  <a:gd name="T5" fmla="*/ 485 h 638"/>
                  <a:gd name="T6" fmla="*/ 61 w 1183"/>
                  <a:gd name="T7" fmla="*/ 270 h 638"/>
                  <a:gd name="T8" fmla="*/ 6 w 1183"/>
                  <a:gd name="T9" fmla="*/ 0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3" h="638">
                    <a:moveTo>
                      <a:pt x="1183" y="638"/>
                    </a:moveTo>
                    <a:cubicBezTo>
                      <a:pt x="1120" y="631"/>
                      <a:pt x="938" y="626"/>
                      <a:pt x="803" y="601"/>
                    </a:cubicBezTo>
                    <a:cubicBezTo>
                      <a:pt x="668" y="576"/>
                      <a:pt x="498" y="540"/>
                      <a:pt x="374" y="485"/>
                    </a:cubicBezTo>
                    <a:cubicBezTo>
                      <a:pt x="250" y="430"/>
                      <a:pt x="122" y="351"/>
                      <a:pt x="61" y="270"/>
                    </a:cubicBezTo>
                    <a:cubicBezTo>
                      <a:pt x="0" y="189"/>
                      <a:pt x="17" y="56"/>
                      <a:pt x="6" y="0"/>
                    </a:cubicBezTo>
                  </a:path>
                </a:pathLst>
              </a:custGeom>
              <a:noFill/>
              <a:ln w="508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" name="Freeform 33"/>
              <p:cNvSpPr>
                <a:spLocks/>
              </p:cNvSpPr>
              <p:nvPr/>
            </p:nvSpPr>
            <p:spPr bwMode="auto">
              <a:xfrm>
                <a:off x="665163" y="4572843"/>
                <a:ext cx="1271587" cy="1565275"/>
              </a:xfrm>
              <a:custGeom>
                <a:avLst/>
                <a:gdLst>
                  <a:gd name="T0" fmla="*/ 55 w 801"/>
                  <a:gd name="T1" fmla="*/ 112 h 986"/>
                  <a:gd name="T2" fmla="*/ 69 w 801"/>
                  <a:gd name="T3" fmla="*/ 598 h 986"/>
                  <a:gd name="T4" fmla="*/ 107 w 801"/>
                  <a:gd name="T5" fmla="*/ 926 h 986"/>
                  <a:gd name="T6" fmla="*/ 313 w 801"/>
                  <a:gd name="T7" fmla="*/ 956 h 986"/>
                  <a:gd name="T8" fmla="*/ 195 w 801"/>
                  <a:gd name="T9" fmla="*/ 890 h 986"/>
                  <a:gd name="T10" fmla="*/ 197 w 801"/>
                  <a:gd name="T11" fmla="*/ 728 h 986"/>
                  <a:gd name="T12" fmla="*/ 463 w 801"/>
                  <a:gd name="T13" fmla="*/ 742 h 986"/>
                  <a:gd name="T14" fmla="*/ 627 w 801"/>
                  <a:gd name="T15" fmla="*/ 608 h 986"/>
                  <a:gd name="T16" fmla="*/ 681 w 801"/>
                  <a:gd name="T17" fmla="*/ 484 h 986"/>
                  <a:gd name="T18" fmla="*/ 643 w 801"/>
                  <a:gd name="T19" fmla="*/ 386 h 986"/>
                  <a:gd name="T20" fmla="*/ 573 w 801"/>
                  <a:gd name="T21" fmla="*/ 316 h 986"/>
                  <a:gd name="T22" fmla="*/ 635 w 801"/>
                  <a:gd name="T23" fmla="*/ 272 h 986"/>
                  <a:gd name="T24" fmla="*/ 761 w 801"/>
                  <a:gd name="T25" fmla="*/ 266 h 986"/>
                  <a:gd name="T26" fmla="*/ 397 w 801"/>
                  <a:gd name="T27" fmla="*/ 26 h 986"/>
                  <a:gd name="T28" fmla="*/ 55 w 801"/>
                  <a:gd name="T29" fmla="*/ 112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1" h="986">
                    <a:moveTo>
                      <a:pt x="55" y="112"/>
                    </a:moveTo>
                    <a:cubicBezTo>
                      <a:pt x="0" y="207"/>
                      <a:pt x="60" y="462"/>
                      <a:pt x="69" y="598"/>
                    </a:cubicBezTo>
                    <a:cubicBezTo>
                      <a:pt x="78" y="734"/>
                      <a:pt x="66" y="866"/>
                      <a:pt x="107" y="926"/>
                    </a:cubicBezTo>
                    <a:cubicBezTo>
                      <a:pt x="148" y="986"/>
                      <a:pt x="298" y="962"/>
                      <a:pt x="313" y="956"/>
                    </a:cubicBezTo>
                    <a:cubicBezTo>
                      <a:pt x="328" y="950"/>
                      <a:pt x="214" y="928"/>
                      <a:pt x="195" y="890"/>
                    </a:cubicBezTo>
                    <a:cubicBezTo>
                      <a:pt x="176" y="852"/>
                      <a:pt x="152" y="753"/>
                      <a:pt x="197" y="728"/>
                    </a:cubicBezTo>
                    <a:cubicBezTo>
                      <a:pt x="242" y="703"/>
                      <a:pt x="391" y="762"/>
                      <a:pt x="463" y="742"/>
                    </a:cubicBezTo>
                    <a:cubicBezTo>
                      <a:pt x="535" y="722"/>
                      <a:pt x="591" y="651"/>
                      <a:pt x="627" y="608"/>
                    </a:cubicBezTo>
                    <a:cubicBezTo>
                      <a:pt x="663" y="565"/>
                      <a:pt x="678" y="521"/>
                      <a:pt x="681" y="484"/>
                    </a:cubicBezTo>
                    <a:cubicBezTo>
                      <a:pt x="684" y="447"/>
                      <a:pt x="661" y="414"/>
                      <a:pt x="643" y="386"/>
                    </a:cubicBezTo>
                    <a:cubicBezTo>
                      <a:pt x="625" y="358"/>
                      <a:pt x="574" y="335"/>
                      <a:pt x="573" y="316"/>
                    </a:cubicBezTo>
                    <a:cubicBezTo>
                      <a:pt x="572" y="297"/>
                      <a:pt x="604" y="280"/>
                      <a:pt x="635" y="272"/>
                    </a:cubicBezTo>
                    <a:cubicBezTo>
                      <a:pt x="666" y="264"/>
                      <a:pt x="801" y="307"/>
                      <a:pt x="761" y="266"/>
                    </a:cubicBezTo>
                    <a:cubicBezTo>
                      <a:pt x="721" y="225"/>
                      <a:pt x="514" y="52"/>
                      <a:pt x="397" y="26"/>
                    </a:cubicBezTo>
                    <a:cubicBezTo>
                      <a:pt x="280" y="0"/>
                      <a:pt x="53" y="35"/>
                      <a:pt x="55" y="112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" name="Freeform 34"/>
              <p:cNvSpPr>
                <a:spLocks/>
              </p:cNvSpPr>
              <p:nvPr/>
            </p:nvSpPr>
            <p:spPr bwMode="auto">
              <a:xfrm>
                <a:off x="3743325" y="4218831"/>
                <a:ext cx="315913" cy="474662"/>
              </a:xfrm>
              <a:custGeom>
                <a:avLst/>
                <a:gdLst>
                  <a:gd name="T0" fmla="*/ 7 w 199"/>
                  <a:gd name="T1" fmla="*/ 60 h 299"/>
                  <a:gd name="T2" fmla="*/ 20 w 199"/>
                  <a:gd name="T3" fmla="*/ 178 h 299"/>
                  <a:gd name="T4" fmla="*/ 56 w 199"/>
                  <a:gd name="T5" fmla="*/ 282 h 299"/>
                  <a:gd name="T6" fmla="*/ 145 w 199"/>
                  <a:gd name="T7" fmla="*/ 267 h 299"/>
                  <a:gd name="T8" fmla="*/ 185 w 199"/>
                  <a:gd name="T9" fmla="*/ 92 h 299"/>
                  <a:gd name="T10" fmla="*/ 63 w 199"/>
                  <a:gd name="T11" fmla="*/ 5 h 299"/>
                  <a:gd name="T12" fmla="*/ 7 w 199"/>
                  <a:gd name="T13" fmla="*/ 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99">
                    <a:moveTo>
                      <a:pt x="7" y="60"/>
                    </a:moveTo>
                    <a:cubicBezTo>
                      <a:pt x="0" y="89"/>
                      <a:pt x="12" y="141"/>
                      <a:pt x="20" y="178"/>
                    </a:cubicBezTo>
                    <a:cubicBezTo>
                      <a:pt x="28" y="215"/>
                      <a:pt x="35" y="267"/>
                      <a:pt x="56" y="282"/>
                    </a:cubicBezTo>
                    <a:cubicBezTo>
                      <a:pt x="77" y="297"/>
                      <a:pt x="124" y="299"/>
                      <a:pt x="145" y="267"/>
                    </a:cubicBezTo>
                    <a:cubicBezTo>
                      <a:pt x="166" y="235"/>
                      <a:pt x="199" y="136"/>
                      <a:pt x="185" y="92"/>
                    </a:cubicBezTo>
                    <a:cubicBezTo>
                      <a:pt x="171" y="48"/>
                      <a:pt x="93" y="10"/>
                      <a:pt x="63" y="5"/>
                    </a:cubicBezTo>
                    <a:cubicBezTo>
                      <a:pt x="33" y="0"/>
                      <a:pt x="8" y="33"/>
                      <a:pt x="7" y="6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" name="Freeform 35"/>
              <p:cNvSpPr>
                <a:spLocks/>
              </p:cNvSpPr>
              <p:nvPr/>
            </p:nvSpPr>
            <p:spPr bwMode="auto">
              <a:xfrm>
                <a:off x="3527425" y="4917331"/>
                <a:ext cx="423863" cy="468312"/>
              </a:xfrm>
              <a:custGeom>
                <a:avLst/>
                <a:gdLst>
                  <a:gd name="T0" fmla="*/ 30 w 267"/>
                  <a:gd name="T1" fmla="*/ 69 h 295"/>
                  <a:gd name="T2" fmla="*/ 15 w 267"/>
                  <a:gd name="T3" fmla="*/ 179 h 295"/>
                  <a:gd name="T4" fmla="*/ 119 w 267"/>
                  <a:gd name="T5" fmla="*/ 289 h 295"/>
                  <a:gd name="T6" fmla="*/ 247 w 267"/>
                  <a:gd name="T7" fmla="*/ 216 h 295"/>
                  <a:gd name="T8" fmla="*/ 241 w 267"/>
                  <a:gd name="T9" fmla="*/ 75 h 295"/>
                  <a:gd name="T10" fmla="*/ 149 w 267"/>
                  <a:gd name="T11" fmla="*/ 1 h 295"/>
                  <a:gd name="T12" fmla="*/ 30 w 267"/>
                  <a:gd name="T13" fmla="*/ 6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295">
                    <a:moveTo>
                      <a:pt x="30" y="69"/>
                    </a:moveTo>
                    <a:cubicBezTo>
                      <a:pt x="8" y="99"/>
                      <a:pt x="0" y="142"/>
                      <a:pt x="15" y="179"/>
                    </a:cubicBezTo>
                    <a:cubicBezTo>
                      <a:pt x="30" y="216"/>
                      <a:pt x="80" y="283"/>
                      <a:pt x="119" y="289"/>
                    </a:cubicBezTo>
                    <a:cubicBezTo>
                      <a:pt x="158" y="295"/>
                      <a:pt x="227" y="252"/>
                      <a:pt x="247" y="216"/>
                    </a:cubicBezTo>
                    <a:cubicBezTo>
                      <a:pt x="267" y="180"/>
                      <a:pt x="257" y="111"/>
                      <a:pt x="241" y="75"/>
                    </a:cubicBezTo>
                    <a:cubicBezTo>
                      <a:pt x="225" y="39"/>
                      <a:pt x="184" y="2"/>
                      <a:pt x="149" y="1"/>
                    </a:cubicBezTo>
                    <a:cubicBezTo>
                      <a:pt x="114" y="0"/>
                      <a:pt x="55" y="55"/>
                      <a:pt x="30" y="69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" name="Freeform 36"/>
              <p:cNvSpPr>
                <a:spLocks/>
              </p:cNvSpPr>
              <p:nvPr/>
            </p:nvSpPr>
            <p:spPr bwMode="auto">
              <a:xfrm>
                <a:off x="1042988" y="4339481"/>
                <a:ext cx="1182687" cy="814387"/>
              </a:xfrm>
              <a:custGeom>
                <a:avLst/>
                <a:gdLst>
                  <a:gd name="T0" fmla="*/ 213 w 745"/>
                  <a:gd name="T1" fmla="*/ 486 h 513"/>
                  <a:gd name="T2" fmla="*/ 356 w 745"/>
                  <a:gd name="T3" fmla="*/ 504 h 513"/>
                  <a:gd name="T4" fmla="*/ 544 w 745"/>
                  <a:gd name="T5" fmla="*/ 434 h 513"/>
                  <a:gd name="T6" fmla="*/ 666 w 745"/>
                  <a:gd name="T7" fmla="*/ 366 h 513"/>
                  <a:gd name="T8" fmla="*/ 740 w 745"/>
                  <a:gd name="T9" fmla="*/ 231 h 513"/>
                  <a:gd name="T10" fmla="*/ 697 w 745"/>
                  <a:gd name="T11" fmla="*/ 97 h 513"/>
                  <a:gd name="T12" fmla="*/ 607 w 745"/>
                  <a:gd name="T13" fmla="*/ 37 h 513"/>
                  <a:gd name="T14" fmla="*/ 437 w 745"/>
                  <a:gd name="T15" fmla="*/ 3 h 513"/>
                  <a:gd name="T16" fmla="*/ 246 w 745"/>
                  <a:gd name="T17" fmla="*/ 18 h 513"/>
                  <a:gd name="T18" fmla="*/ 87 w 745"/>
                  <a:gd name="T19" fmla="*/ 76 h 513"/>
                  <a:gd name="T20" fmla="*/ 11 w 745"/>
                  <a:gd name="T21" fmla="*/ 187 h 513"/>
                  <a:gd name="T22" fmla="*/ 21 w 745"/>
                  <a:gd name="T23" fmla="*/ 308 h 513"/>
                  <a:gd name="T24" fmla="*/ 113 w 745"/>
                  <a:gd name="T25" fmla="*/ 432 h 513"/>
                  <a:gd name="T26" fmla="*/ 213 w 745"/>
                  <a:gd name="T27" fmla="*/ 48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5" h="513">
                    <a:moveTo>
                      <a:pt x="213" y="486"/>
                    </a:moveTo>
                    <a:cubicBezTo>
                      <a:pt x="253" y="498"/>
                      <a:pt x="301" y="513"/>
                      <a:pt x="356" y="504"/>
                    </a:cubicBezTo>
                    <a:cubicBezTo>
                      <a:pt x="411" y="495"/>
                      <a:pt x="492" y="457"/>
                      <a:pt x="544" y="434"/>
                    </a:cubicBezTo>
                    <a:cubicBezTo>
                      <a:pt x="596" y="411"/>
                      <a:pt x="633" y="400"/>
                      <a:pt x="666" y="366"/>
                    </a:cubicBezTo>
                    <a:cubicBezTo>
                      <a:pt x="699" y="332"/>
                      <a:pt x="735" y="276"/>
                      <a:pt x="740" y="231"/>
                    </a:cubicBezTo>
                    <a:cubicBezTo>
                      <a:pt x="745" y="186"/>
                      <a:pt x="719" y="129"/>
                      <a:pt x="697" y="97"/>
                    </a:cubicBezTo>
                    <a:cubicBezTo>
                      <a:pt x="675" y="65"/>
                      <a:pt x="650" y="53"/>
                      <a:pt x="607" y="37"/>
                    </a:cubicBezTo>
                    <a:cubicBezTo>
                      <a:pt x="564" y="21"/>
                      <a:pt x="497" y="6"/>
                      <a:pt x="437" y="3"/>
                    </a:cubicBezTo>
                    <a:cubicBezTo>
                      <a:pt x="377" y="0"/>
                      <a:pt x="304" y="6"/>
                      <a:pt x="246" y="18"/>
                    </a:cubicBezTo>
                    <a:cubicBezTo>
                      <a:pt x="188" y="30"/>
                      <a:pt x="126" y="47"/>
                      <a:pt x="87" y="76"/>
                    </a:cubicBezTo>
                    <a:cubicBezTo>
                      <a:pt x="47" y="104"/>
                      <a:pt x="21" y="148"/>
                      <a:pt x="11" y="187"/>
                    </a:cubicBezTo>
                    <a:cubicBezTo>
                      <a:pt x="0" y="226"/>
                      <a:pt x="4" y="267"/>
                      <a:pt x="21" y="308"/>
                    </a:cubicBezTo>
                    <a:cubicBezTo>
                      <a:pt x="38" y="349"/>
                      <a:pt x="80" y="402"/>
                      <a:pt x="113" y="432"/>
                    </a:cubicBezTo>
                    <a:cubicBezTo>
                      <a:pt x="145" y="462"/>
                      <a:pt x="172" y="475"/>
                      <a:pt x="213" y="48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" name="Freeform 37"/>
              <p:cNvSpPr>
                <a:spLocks/>
              </p:cNvSpPr>
              <p:nvPr/>
            </p:nvSpPr>
            <p:spPr bwMode="auto">
              <a:xfrm>
                <a:off x="755650" y="4104531"/>
                <a:ext cx="1657350" cy="1276350"/>
              </a:xfrm>
              <a:custGeom>
                <a:avLst/>
                <a:gdLst>
                  <a:gd name="T0" fmla="*/ 314 w 1044"/>
                  <a:gd name="T1" fmla="*/ 759 h 804"/>
                  <a:gd name="T2" fmla="*/ 523 w 1044"/>
                  <a:gd name="T3" fmla="*/ 802 h 804"/>
                  <a:gd name="T4" fmla="*/ 762 w 1044"/>
                  <a:gd name="T5" fmla="*/ 746 h 804"/>
                  <a:gd name="T6" fmla="*/ 964 w 1044"/>
                  <a:gd name="T7" fmla="*/ 612 h 804"/>
                  <a:gd name="T8" fmla="*/ 1038 w 1044"/>
                  <a:gd name="T9" fmla="*/ 330 h 804"/>
                  <a:gd name="T10" fmla="*/ 1001 w 1044"/>
                  <a:gd name="T11" fmla="*/ 109 h 804"/>
                  <a:gd name="T12" fmla="*/ 854 w 1044"/>
                  <a:gd name="T13" fmla="*/ 17 h 804"/>
                  <a:gd name="T14" fmla="*/ 663 w 1044"/>
                  <a:gd name="T15" fmla="*/ 6 h 804"/>
                  <a:gd name="T16" fmla="*/ 357 w 1044"/>
                  <a:gd name="T17" fmla="*/ 24 h 804"/>
                  <a:gd name="T18" fmla="*/ 132 w 1044"/>
                  <a:gd name="T19" fmla="*/ 126 h 804"/>
                  <a:gd name="T20" fmla="*/ 17 w 1044"/>
                  <a:gd name="T21" fmla="*/ 293 h 804"/>
                  <a:gd name="T22" fmla="*/ 32 w 1044"/>
                  <a:gd name="T23" fmla="*/ 475 h 804"/>
                  <a:gd name="T24" fmla="*/ 172 w 1044"/>
                  <a:gd name="T25" fmla="*/ 661 h 804"/>
                  <a:gd name="T26" fmla="*/ 314 w 1044"/>
                  <a:gd name="T27" fmla="*/ 759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4" h="804">
                    <a:moveTo>
                      <a:pt x="314" y="759"/>
                    </a:moveTo>
                    <a:cubicBezTo>
                      <a:pt x="373" y="782"/>
                      <a:pt x="448" y="804"/>
                      <a:pt x="523" y="802"/>
                    </a:cubicBezTo>
                    <a:cubicBezTo>
                      <a:pt x="598" y="800"/>
                      <a:pt x="689" y="778"/>
                      <a:pt x="762" y="746"/>
                    </a:cubicBezTo>
                    <a:cubicBezTo>
                      <a:pt x="835" y="714"/>
                      <a:pt x="918" y="681"/>
                      <a:pt x="964" y="612"/>
                    </a:cubicBezTo>
                    <a:cubicBezTo>
                      <a:pt x="1010" y="543"/>
                      <a:pt x="1032" y="414"/>
                      <a:pt x="1038" y="330"/>
                    </a:cubicBezTo>
                    <a:cubicBezTo>
                      <a:pt x="1044" y="246"/>
                      <a:pt x="1032" y="161"/>
                      <a:pt x="1001" y="109"/>
                    </a:cubicBezTo>
                    <a:cubicBezTo>
                      <a:pt x="970" y="57"/>
                      <a:pt x="910" y="34"/>
                      <a:pt x="854" y="17"/>
                    </a:cubicBezTo>
                    <a:cubicBezTo>
                      <a:pt x="798" y="0"/>
                      <a:pt x="746" y="5"/>
                      <a:pt x="663" y="6"/>
                    </a:cubicBezTo>
                    <a:cubicBezTo>
                      <a:pt x="580" y="7"/>
                      <a:pt x="445" y="4"/>
                      <a:pt x="357" y="24"/>
                    </a:cubicBezTo>
                    <a:cubicBezTo>
                      <a:pt x="269" y="44"/>
                      <a:pt x="189" y="81"/>
                      <a:pt x="132" y="126"/>
                    </a:cubicBezTo>
                    <a:cubicBezTo>
                      <a:pt x="75" y="171"/>
                      <a:pt x="32" y="234"/>
                      <a:pt x="17" y="293"/>
                    </a:cubicBezTo>
                    <a:cubicBezTo>
                      <a:pt x="0" y="352"/>
                      <a:pt x="6" y="413"/>
                      <a:pt x="32" y="475"/>
                    </a:cubicBezTo>
                    <a:cubicBezTo>
                      <a:pt x="58" y="537"/>
                      <a:pt x="125" y="614"/>
                      <a:pt x="172" y="661"/>
                    </a:cubicBezTo>
                    <a:cubicBezTo>
                      <a:pt x="219" y="708"/>
                      <a:pt x="255" y="736"/>
                      <a:pt x="314" y="75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490663" y="4599831"/>
                <a:ext cx="201612" cy="30162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altLang="ko-KR" sz="3600" kern="10">
                    <a:ln w="25400">
                      <a:solidFill>
                        <a:srgbClr val="000000"/>
                      </a:solidFill>
                      <a:round/>
                      <a:headEnd/>
                      <a:tailEnd type="none" w="med" len="lg"/>
                    </a:ln>
                    <a:solidFill>
                      <a:srgbClr val="FFFFFF"/>
                    </a:solidFill>
                    <a:latin typeface="Arial Black"/>
                  </a:rPr>
                  <a:t>L</a:t>
                </a:r>
                <a:endParaRPr lang="ko-KR" altLang="en-US" sz="3600" kern="10">
                  <a:ln w="25400">
                    <a:solidFill>
                      <a:srgbClr val="000000"/>
                    </a:solidFill>
                    <a:round/>
                    <a:headEnd/>
                    <a:tailEnd type="none" w="med" len="lg"/>
                  </a:ln>
                  <a:solidFill>
                    <a:srgbClr val="FFFFFF"/>
                  </a:solidFill>
                  <a:latin typeface="Arial Black"/>
                </a:endParaRPr>
              </a:p>
            </p:txBody>
          </p:sp>
          <p:sp>
            <p:nvSpPr>
              <p:cNvPr id="73" name="Freeform 39"/>
              <p:cNvSpPr>
                <a:spLocks/>
              </p:cNvSpPr>
              <p:nvPr/>
            </p:nvSpPr>
            <p:spPr bwMode="auto">
              <a:xfrm>
                <a:off x="527050" y="3893393"/>
                <a:ext cx="2116138" cy="1797050"/>
              </a:xfrm>
              <a:custGeom>
                <a:avLst/>
                <a:gdLst>
                  <a:gd name="T0" fmla="*/ 365 w 1333"/>
                  <a:gd name="T1" fmla="*/ 1089 h 1132"/>
                  <a:gd name="T2" fmla="*/ 734 w 1333"/>
                  <a:gd name="T3" fmla="*/ 1119 h 1132"/>
                  <a:gd name="T4" fmla="*/ 1083 w 1333"/>
                  <a:gd name="T5" fmla="*/ 1008 h 1132"/>
                  <a:gd name="T6" fmla="*/ 1292 w 1333"/>
                  <a:gd name="T7" fmla="*/ 653 h 1132"/>
                  <a:gd name="T8" fmla="*/ 1329 w 1333"/>
                  <a:gd name="T9" fmla="*/ 352 h 1132"/>
                  <a:gd name="T10" fmla="*/ 1269 w 1333"/>
                  <a:gd name="T11" fmla="*/ 147 h 1132"/>
                  <a:gd name="T12" fmla="*/ 1084 w 1333"/>
                  <a:gd name="T13" fmla="*/ 23 h 1132"/>
                  <a:gd name="T14" fmla="*/ 843 w 1333"/>
                  <a:gd name="T15" fmla="*/ 8 h 1132"/>
                  <a:gd name="T16" fmla="*/ 458 w 1333"/>
                  <a:gd name="T17" fmla="*/ 32 h 1132"/>
                  <a:gd name="T18" fmla="*/ 174 w 1333"/>
                  <a:gd name="T19" fmla="*/ 170 h 1132"/>
                  <a:gd name="T20" fmla="*/ 29 w 1333"/>
                  <a:gd name="T21" fmla="*/ 394 h 1132"/>
                  <a:gd name="T22" fmla="*/ 17 w 1333"/>
                  <a:gd name="T23" fmla="*/ 634 h 1132"/>
                  <a:gd name="T24" fmla="*/ 133 w 1333"/>
                  <a:gd name="T25" fmla="*/ 942 h 1132"/>
                  <a:gd name="T26" fmla="*/ 365 w 1333"/>
                  <a:gd name="T27" fmla="*/ 1089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3" h="1132">
                    <a:moveTo>
                      <a:pt x="365" y="1089"/>
                    </a:moveTo>
                    <a:cubicBezTo>
                      <a:pt x="456" y="1121"/>
                      <a:pt x="614" y="1132"/>
                      <a:pt x="734" y="1119"/>
                    </a:cubicBezTo>
                    <a:cubicBezTo>
                      <a:pt x="854" y="1106"/>
                      <a:pt x="990" y="1086"/>
                      <a:pt x="1083" y="1008"/>
                    </a:cubicBezTo>
                    <a:cubicBezTo>
                      <a:pt x="1176" y="930"/>
                      <a:pt x="1251" y="762"/>
                      <a:pt x="1292" y="653"/>
                    </a:cubicBezTo>
                    <a:cubicBezTo>
                      <a:pt x="1333" y="544"/>
                      <a:pt x="1333" y="436"/>
                      <a:pt x="1329" y="352"/>
                    </a:cubicBezTo>
                    <a:cubicBezTo>
                      <a:pt x="1325" y="268"/>
                      <a:pt x="1310" y="202"/>
                      <a:pt x="1269" y="147"/>
                    </a:cubicBezTo>
                    <a:cubicBezTo>
                      <a:pt x="1228" y="92"/>
                      <a:pt x="1154" y="46"/>
                      <a:pt x="1084" y="23"/>
                    </a:cubicBezTo>
                    <a:cubicBezTo>
                      <a:pt x="1013" y="0"/>
                      <a:pt x="948" y="7"/>
                      <a:pt x="843" y="8"/>
                    </a:cubicBezTo>
                    <a:cubicBezTo>
                      <a:pt x="739" y="9"/>
                      <a:pt x="569" y="5"/>
                      <a:pt x="458" y="32"/>
                    </a:cubicBezTo>
                    <a:cubicBezTo>
                      <a:pt x="347" y="59"/>
                      <a:pt x="246" y="109"/>
                      <a:pt x="174" y="170"/>
                    </a:cubicBezTo>
                    <a:cubicBezTo>
                      <a:pt x="102" y="230"/>
                      <a:pt x="55" y="317"/>
                      <a:pt x="29" y="394"/>
                    </a:cubicBezTo>
                    <a:cubicBezTo>
                      <a:pt x="3" y="471"/>
                      <a:pt x="0" y="543"/>
                      <a:pt x="17" y="634"/>
                    </a:cubicBezTo>
                    <a:cubicBezTo>
                      <a:pt x="34" y="725"/>
                      <a:pt x="75" y="866"/>
                      <a:pt x="133" y="942"/>
                    </a:cubicBezTo>
                    <a:cubicBezTo>
                      <a:pt x="191" y="1018"/>
                      <a:pt x="317" y="1059"/>
                      <a:pt x="365" y="108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" name="Freeform 40"/>
              <p:cNvSpPr>
                <a:spLocks/>
              </p:cNvSpPr>
              <p:nvPr/>
            </p:nvSpPr>
            <p:spPr bwMode="auto">
              <a:xfrm>
                <a:off x="471488" y="3893393"/>
                <a:ext cx="2598737" cy="2225675"/>
              </a:xfrm>
              <a:custGeom>
                <a:avLst/>
                <a:gdLst>
                  <a:gd name="T0" fmla="*/ 0 w 1637"/>
                  <a:gd name="T1" fmla="*/ 1050 h 1402"/>
                  <a:gd name="T2" fmla="*/ 134 w 1637"/>
                  <a:gd name="T3" fmla="*/ 1225 h 1402"/>
                  <a:gd name="T4" fmla="*/ 370 w 1637"/>
                  <a:gd name="T5" fmla="*/ 1357 h 1402"/>
                  <a:gd name="T6" fmla="*/ 789 w 1637"/>
                  <a:gd name="T7" fmla="*/ 1387 h 1402"/>
                  <a:gd name="T8" fmla="*/ 1222 w 1637"/>
                  <a:gd name="T9" fmla="*/ 1270 h 1402"/>
                  <a:gd name="T10" fmla="*/ 1540 w 1637"/>
                  <a:gd name="T11" fmla="*/ 816 h 1402"/>
                  <a:gd name="T12" fmla="*/ 1630 w 1637"/>
                  <a:gd name="T13" fmla="*/ 318 h 1402"/>
                  <a:gd name="T14" fmla="*/ 1585 w 1637"/>
                  <a:gd name="T15" fmla="*/ 0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7" h="1402">
                    <a:moveTo>
                      <a:pt x="0" y="1050"/>
                    </a:moveTo>
                    <a:cubicBezTo>
                      <a:pt x="22" y="1079"/>
                      <a:pt x="72" y="1174"/>
                      <a:pt x="134" y="1225"/>
                    </a:cubicBezTo>
                    <a:cubicBezTo>
                      <a:pt x="196" y="1276"/>
                      <a:pt x="261" y="1330"/>
                      <a:pt x="370" y="1357"/>
                    </a:cubicBezTo>
                    <a:cubicBezTo>
                      <a:pt x="479" y="1384"/>
                      <a:pt x="647" y="1402"/>
                      <a:pt x="789" y="1387"/>
                    </a:cubicBezTo>
                    <a:cubicBezTo>
                      <a:pt x="931" y="1372"/>
                      <a:pt x="1097" y="1365"/>
                      <a:pt x="1222" y="1270"/>
                    </a:cubicBezTo>
                    <a:cubicBezTo>
                      <a:pt x="1347" y="1175"/>
                      <a:pt x="1472" y="975"/>
                      <a:pt x="1540" y="816"/>
                    </a:cubicBezTo>
                    <a:cubicBezTo>
                      <a:pt x="1608" y="657"/>
                      <a:pt x="1623" y="454"/>
                      <a:pt x="1630" y="318"/>
                    </a:cubicBezTo>
                    <a:cubicBezTo>
                      <a:pt x="1637" y="182"/>
                      <a:pt x="1600" y="60"/>
                      <a:pt x="158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6" name="AutoShape 42"/>
              <p:cNvSpPr>
                <a:spLocks noChangeArrowheads="1"/>
              </p:cNvSpPr>
              <p:nvPr/>
            </p:nvSpPr>
            <p:spPr bwMode="auto">
              <a:xfrm rot="9709189">
                <a:off x="755650" y="6433393"/>
                <a:ext cx="215900" cy="17303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7" name="AutoShape 43"/>
              <p:cNvSpPr>
                <a:spLocks noChangeArrowheads="1"/>
              </p:cNvSpPr>
              <p:nvPr/>
            </p:nvSpPr>
            <p:spPr bwMode="auto">
              <a:xfrm rot="9257759">
                <a:off x="1476375" y="6188918"/>
                <a:ext cx="215900" cy="17303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8" name="AutoShape 44"/>
              <p:cNvSpPr>
                <a:spLocks noChangeArrowheads="1"/>
              </p:cNvSpPr>
              <p:nvPr/>
            </p:nvSpPr>
            <p:spPr bwMode="auto">
              <a:xfrm rot="8258442">
                <a:off x="1979613" y="5838081"/>
                <a:ext cx="215900" cy="173037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9" name="AutoShape 45"/>
              <p:cNvSpPr>
                <a:spLocks noChangeArrowheads="1"/>
              </p:cNvSpPr>
              <p:nvPr/>
            </p:nvSpPr>
            <p:spPr bwMode="auto">
              <a:xfrm rot="5189968">
                <a:off x="2310607" y="5103862"/>
                <a:ext cx="215900" cy="173037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" name="AutoShape 46"/>
              <p:cNvSpPr>
                <a:spLocks noChangeArrowheads="1"/>
              </p:cNvSpPr>
              <p:nvPr/>
            </p:nvSpPr>
            <p:spPr bwMode="auto">
              <a:xfrm rot="417876">
                <a:off x="1749425" y="4483943"/>
                <a:ext cx="215900" cy="17303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" name="AutoShape 47"/>
              <p:cNvSpPr>
                <a:spLocks noChangeAspect="1" noChangeArrowheads="1"/>
              </p:cNvSpPr>
              <p:nvPr/>
            </p:nvSpPr>
            <p:spPr bwMode="auto">
              <a:xfrm rot="11899828">
                <a:off x="3059113" y="6198443"/>
                <a:ext cx="215900" cy="215900"/>
              </a:xfrm>
              <a:custGeom>
                <a:avLst/>
                <a:gdLst>
                  <a:gd name="G0" fmla="+- 433 0 0"/>
                  <a:gd name="G1" fmla="+- 69367 0 0"/>
                  <a:gd name="G2" fmla="+- 0 0 69367"/>
                  <a:gd name="T0" fmla="*/ 0 256 1"/>
                  <a:gd name="T1" fmla="*/ 180 256 1"/>
                  <a:gd name="G3" fmla="+- 69367 T0 T1"/>
                  <a:gd name="T2" fmla="*/ 0 256 1"/>
                  <a:gd name="T3" fmla="*/ 90 256 1"/>
                  <a:gd name="G4" fmla="+- 69367 T2 T3"/>
                  <a:gd name="G5" fmla="*/ G4 2 1"/>
                  <a:gd name="T4" fmla="*/ 90 256 1"/>
                  <a:gd name="T5" fmla="*/ 0 256 1"/>
                  <a:gd name="G6" fmla="+- 69367 T4 T5"/>
                  <a:gd name="G7" fmla="*/ G6 2 1"/>
                  <a:gd name="G8" fmla="abs 6936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33"/>
                  <a:gd name="G18" fmla="*/ 433 1 2"/>
                  <a:gd name="G19" fmla="+- G18 5400 0"/>
                  <a:gd name="G20" fmla="cos G19 69367"/>
                  <a:gd name="G21" fmla="sin G19 69367"/>
                  <a:gd name="G22" fmla="+- G20 10800 0"/>
                  <a:gd name="G23" fmla="+- G21 10800 0"/>
                  <a:gd name="G24" fmla="+- 10800 0 G20"/>
                  <a:gd name="G25" fmla="+- 433 10800 0"/>
                  <a:gd name="G26" fmla="?: G9 G17 G25"/>
                  <a:gd name="G27" fmla="?: G9 0 21600"/>
                  <a:gd name="G28" fmla="cos 10800 69367"/>
                  <a:gd name="G29" fmla="sin 10800 69367"/>
                  <a:gd name="G30" fmla="sin 433 6936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69367 G34 0"/>
                  <a:gd name="G36" fmla="?: G6 G35 G31"/>
                  <a:gd name="G37" fmla="+- 21600 0 G36"/>
                  <a:gd name="G38" fmla="?: G4 0 G33"/>
                  <a:gd name="G39" fmla="?: 6936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416 w 21600"/>
                  <a:gd name="T15" fmla="*/ 10903 h 21600"/>
                  <a:gd name="T16" fmla="*/ 10800 w 21600"/>
                  <a:gd name="T17" fmla="*/ 11233 h 21600"/>
                  <a:gd name="T18" fmla="*/ 5184 w 21600"/>
                  <a:gd name="T19" fmla="*/ 109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232" y="10807"/>
                    </a:moveTo>
                    <a:cubicBezTo>
                      <a:pt x="11228" y="11043"/>
                      <a:pt x="11036" y="11232"/>
                      <a:pt x="10800" y="11232"/>
                    </a:cubicBezTo>
                    <a:cubicBezTo>
                      <a:pt x="10563" y="11232"/>
                      <a:pt x="10371" y="11043"/>
                      <a:pt x="10367" y="10807"/>
                    </a:cubicBezTo>
                    <a:lnTo>
                      <a:pt x="1" y="10999"/>
                    </a:lnTo>
                    <a:cubicBezTo>
                      <a:pt x="110" y="16885"/>
                      <a:pt x="4913" y="21599"/>
                      <a:pt x="10800" y="21599"/>
                    </a:cubicBezTo>
                    <a:cubicBezTo>
                      <a:pt x="16686" y="21599"/>
                      <a:pt x="21489" y="16885"/>
                      <a:pt x="21598" y="10999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2" name="AutoShape 48"/>
              <p:cNvSpPr>
                <a:spLocks noChangeAspect="1" noChangeArrowheads="1"/>
              </p:cNvSpPr>
              <p:nvPr/>
            </p:nvSpPr>
            <p:spPr bwMode="auto">
              <a:xfrm rot="11281537">
                <a:off x="3779838" y="6341318"/>
                <a:ext cx="215900" cy="215900"/>
              </a:xfrm>
              <a:custGeom>
                <a:avLst/>
                <a:gdLst>
                  <a:gd name="G0" fmla="+- 433 0 0"/>
                  <a:gd name="G1" fmla="+- 69367 0 0"/>
                  <a:gd name="G2" fmla="+- 0 0 69367"/>
                  <a:gd name="T0" fmla="*/ 0 256 1"/>
                  <a:gd name="T1" fmla="*/ 180 256 1"/>
                  <a:gd name="G3" fmla="+- 69367 T0 T1"/>
                  <a:gd name="T2" fmla="*/ 0 256 1"/>
                  <a:gd name="T3" fmla="*/ 90 256 1"/>
                  <a:gd name="G4" fmla="+- 69367 T2 T3"/>
                  <a:gd name="G5" fmla="*/ G4 2 1"/>
                  <a:gd name="T4" fmla="*/ 90 256 1"/>
                  <a:gd name="T5" fmla="*/ 0 256 1"/>
                  <a:gd name="G6" fmla="+- 69367 T4 T5"/>
                  <a:gd name="G7" fmla="*/ G6 2 1"/>
                  <a:gd name="G8" fmla="abs 6936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33"/>
                  <a:gd name="G18" fmla="*/ 433 1 2"/>
                  <a:gd name="G19" fmla="+- G18 5400 0"/>
                  <a:gd name="G20" fmla="cos G19 69367"/>
                  <a:gd name="G21" fmla="sin G19 69367"/>
                  <a:gd name="G22" fmla="+- G20 10800 0"/>
                  <a:gd name="G23" fmla="+- G21 10800 0"/>
                  <a:gd name="G24" fmla="+- 10800 0 G20"/>
                  <a:gd name="G25" fmla="+- 433 10800 0"/>
                  <a:gd name="G26" fmla="?: G9 G17 G25"/>
                  <a:gd name="G27" fmla="?: G9 0 21600"/>
                  <a:gd name="G28" fmla="cos 10800 69367"/>
                  <a:gd name="G29" fmla="sin 10800 69367"/>
                  <a:gd name="G30" fmla="sin 433 6936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69367 G34 0"/>
                  <a:gd name="G36" fmla="?: G6 G35 G31"/>
                  <a:gd name="G37" fmla="+- 21600 0 G36"/>
                  <a:gd name="G38" fmla="?: G4 0 G33"/>
                  <a:gd name="G39" fmla="?: 6936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416 w 21600"/>
                  <a:gd name="T15" fmla="*/ 10903 h 21600"/>
                  <a:gd name="T16" fmla="*/ 10800 w 21600"/>
                  <a:gd name="T17" fmla="*/ 11233 h 21600"/>
                  <a:gd name="T18" fmla="*/ 5184 w 21600"/>
                  <a:gd name="T19" fmla="*/ 109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232" y="10807"/>
                    </a:moveTo>
                    <a:cubicBezTo>
                      <a:pt x="11228" y="11043"/>
                      <a:pt x="11036" y="11232"/>
                      <a:pt x="10800" y="11232"/>
                    </a:cubicBezTo>
                    <a:cubicBezTo>
                      <a:pt x="10563" y="11232"/>
                      <a:pt x="10371" y="11043"/>
                      <a:pt x="10367" y="10807"/>
                    </a:cubicBezTo>
                    <a:lnTo>
                      <a:pt x="1" y="10999"/>
                    </a:lnTo>
                    <a:cubicBezTo>
                      <a:pt x="110" y="16885"/>
                      <a:pt x="4913" y="21599"/>
                      <a:pt x="10800" y="21599"/>
                    </a:cubicBezTo>
                    <a:cubicBezTo>
                      <a:pt x="16686" y="21599"/>
                      <a:pt x="21489" y="16885"/>
                      <a:pt x="21598" y="10999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" name="AutoShape 49"/>
              <p:cNvSpPr>
                <a:spLocks noChangeAspect="1" noChangeArrowheads="1"/>
              </p:cNvSpPr>
              <p:nvPr/>
            </p:nvSpPr>
            <p:spPr bwMode="auto">
              <a:xfrm rot="12925991">
                <a:off x="2508250" y="5966668"/>
                <a:ext cx="215900" cy="215900"/>
              </a:xfrm>
              <a:custGeom>
                <a:avLst/>
                <a:gdLst>
                  <a:gd name="G0" fmla="+- 433 0 0"/>
                  <a:gd name="G1" fmla="+- 69367 0 0"/>
                  <a:gd name="G2" fmla="+- 0 0 69367"/>
                  <a:gd name="T0" fmla="*/ 0 256 1"/>
                  <a:gd name="T1" fmla="*/ 180 256 1"/>
                  <a:gd name="G3" fmla="+- 69367 T0 T1"/>
                  <a:gd name="T2" fmla="*/ 0 256 1"/>
                  <a:gd name="T3" fmla="*/ 90 256 1"/>
                  <a:gd name="G4" fmla="+- 69367 T2 T3"/>
                  <a:gd name="G5" fmla="*/ G4 2 1"/>
                  <a:gd name="T4" fmla="*/ 90 256 1"/>
                  <a:gd name="T5" fmla="*/ 0 256 1"/>
                  <a:gd name="G6" fmla="+- 69367 T4 T5"/>
                  <a:gd name="G7" fmla="*/ G6 2 1"/>
                  <a:gd name="G8" fmla="abs 6936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33"/>
                  <a:gd name="G18" fmla="*/ 433 1 2"/>
                  <a:gd name="G19" fmla="+- G18 5400 0"/>
                  <a:gd name="G20" fmla="cos G19 69367"/>
                  <a:gd name="G21" fmla="sin G19 69367"/>
                  <a:gd name="G22" fmla="+- G20 10800 0"/>
                  <a:gd name="G23" fmla="+- G21 10800 0"/>
                  <a:gd name="G24" fmla="+- 10800 0 G20"/>
                  <a:gd name="G25" fmla="+- 433 10800 0"/>
                  <a:gd name="G26" fmla="?: G9 G17 G25"/>
                  <a:gd name="G27" fmla="?: G9 0 21600"/>
                  <a:gd name="G28" fmla="cos 10800 69367"/>
                  <a:gd name="G29" fmla="sin 10800 69367"/>
                  <a:gd name="G30" fmla="sin 433 6936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69367 G34 0"/>
                  <a:gd name="G36" fmla="?: G6 G35 G31"/>
                  <a:gd name="G37" fmla="+- 21600 0 G36"/>
                  <a:gd name="G38" fmla="?: G4 0 G33"/>
                  <a:gd name="G39" fmla="?: 6936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416 w 21600"/>
                  <a:gd name="T15" fmla="*/ 10903 h 21600"/>
                  <a:gd name="T16" fmla="*/ 10800 w 21600"/>
                  <a:gd name="T17" fmla="*/ 11233 h 21600"/>
                  <a:gd name="T18" fmla="*/ 5184 w 21600"/>
                  <a:gd name="T19" fmla="*/ 109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232" y="10807"/>
                    </a:moveTo>
                    <a:cubicBezTo>
                      <a:pt x="11228" y="11043"/>
                      <a:pt x="11036" y="11232"/>
                      <a:pt x="10800" y="11232"/>
                    </a:cubicBezTo>
                    <a:cubicBezTo>
                      <a:pt x="10563" y="11232"/>
                      <a:pt x="10371" y="11043"/>
                      <a:pt x="10367" y="10807"/>
                    </a:cubicBezTo>
                    <a:lnTo>
                      <a:pt x="1" y="10999"/>
                    </a:lnTo>
                    <a:cubicBezTo>
                      <a:pt x="110" y="16885"/>
                      <a:pt x="4913" y="21599"/>
                      <a:pt x="10800" y="21599"/>
                    </a:cubicBezTo>
                    <a:cubicBezTo>
                      <a:pt x="16686" y="21599"/>
                      <a:pt x="21489" y="16885"/>
                      <a:pt x="21598" y="10999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4" name="AutoShape 50"/>
              <p:cNvSpPr>
                <a:spLocks noChangeAspect="1" noChangeArrowheads="1"/>
              </p:cNvSpPr>
              <p:nvPr/>
            </p:nvSpPr>
            <p:spPr bwMode="auto">
              <a:xfrm rot="16066465">
                <a:off x="2209800" y="5482481"/>
                <a:ext cx="215900" cy="215900"/>
              </a:xfrm>
              <a:custGeom>
                <a:avLst/>
                <a:gdLst>
                  <a:gd name="G0" fmla="+- 433 0 0"/>
                  <a:gd name="G1" fmla="+- 69367 0 0"/>
                  <a:gd name="G2" fmla="+- 0 0 69367"/>
                  <a:gd name="T0" fmla="*/ 0 256 1"/>
                  <a:gd name="T1" fmla="*/ 180 256 1"/>
                  <a:gd name="G3" fmla="+- 69367 T0 T1"/>
                  <a:gd name="T2" fmla="*/ 0 256 1"/>
                  <a:gd name="T3" fmla="*/ 90 256 1"/>
                  <a:gd name="G4" fmla="+- 69367 T2 T3"/>
                  <a:gd name="G5" fmla="*/ G4 2 1"/>
                  <a:gd name="T4" fmla="*/ 90 256 1"/>
                  <a:gd name="T5" fmla="*/ 0 256 1"/>
                  <a:gd name="G6" fmla="+- 69367 T4 T5"/>
                  <a:gd name="G7" fmla="*/ G6 2 1"/>
                  <a:gd name="G8" fmla="abs 6936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33"/>
                  <a:gd name="G18" fmla="*/ 433 1 2"/>
                  <a:gd name="G19" fmla="+- G18 5400 0"/>
                  <a:gd name="G20" fmla="cos G19 69367"/>
                  <a:gd name="G21" fmla="sin G19 69367"/>
                  <a:gd name="G22" fmla="+- G20 10800 0"/>
                  <a:gd name="G23" fmla="+- G21 10800 0"/>
                  <a:gd name="G24" fmla="+- 10800 0 G20"/>
                  <a:gd name="G25" fmla="+- 433 10800 0"/>
                  <a:gd name="G26" fmla="?: G9 G17 G25"/>
                  <a:gd name="G27" fmla="?: G9 0 21600"/>
                  <a:gd name="G28" fmla="cos 10800 69367"/>
                  <a:gd name="G29" fmla="sin 10800 69367"/>
                  <a:gd name="G30" fmla="sin 433 6936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69367 G34 0"/>
                  <a:gd name="G36" fmla="?: G6 G35 G31"/>
                  <a:gd name="G37" fmla="+- 21600 0 G36"/>
                  <a:gd name="G38" fmla="?: G4 0 G33"/>
                  <a:gd name="G39" fmla="?: 6936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416 w 21600"/>
                  <a:gd name="T15" fmla="*/ 10903 h 21600"/>
                  <a:gd name="T16" fmla="*/ 10800 w 21600"/>
                  <a:gd name="T17" fmla="*/ 11233 h 21600"/>
                  <a:gd name="T18" fmla="*/ 5184 w 21600"/>
                  <a:gd name="T19" fmla="*/ 109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232" y="10807"/>
                    </a:moveTo>
                    <a:cubicBezTo>
                      <a:pt x="11228" y="11043"/>
                      <a:pt x="11036" y="11232"/>
                      <a:pt x="10800" y="11232"/>
                    </a:cubicBezTo>
                    <a:cubicBezTo>
                      <a:pt x="10563" y="11232"/>
                      <a:pt x="10371" y="11043"/>
                      <a:pt x="10367" y="10807"/>
                    </a:cubicBezTo>
                    <a:lnTo>
                      <a:pt x="1" y="10999"/>
                    </a:lnTo>
                    <a:cubicBezTo>
                      <a:pt x="110" y="16885"/>
                      <a:pt x="4913" y="21599"/>
                      <a:pt x="10800" y="21599"/>
                    </a:cubicBezTo>
                    <a:cubicBezTo>
                      <a:pt x="16686" y="21599"/>
                      <a:pt x="21489" y="16885"/>
                      <a:pt x="21598" y="10999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5" name="AutoShape 51"/>
              <p:cNvSpPr>
                <a:spLocks noChangeAspect="1" noChangeArrowheads="1"/>
              </p:cNvSpPr>
              <p:nvPr/>
            </p:nvSpPr>
            <p:spPr bwMode="auto">
              <a:xfrm rot="14045529">
                <a:off x="2095500" y="4742706"/>
                <a:ext cx="215900" cy="215900"/>
              </a:xfrm>
              <a:custGeom>
                <a:avLst/>
                <a:gdLst>
                  <a:gd name="G0" fmla="+- 433 0 0"/>
                  <a:gd name="G1" fmla="+- 69367 0 0"/>
                  <a:gd name="G2" fmla="+- 0 0 69367"/>
                  <a:gd name="T0" fmla="*/ 0 256 1"/>
                  <a:gd name="T1" fmla="*/ 180 256 1"/>
                  <a:gd name="G3" fmla="+- 69367 T0 T1"/>
                  <a:gd name="T2" fmla="*/ 0 256 1"/>
                  <a:gd name="T3" fmla="*/ 90 256 1"/>
                  <a:gd name="G4" fmla="+- 69367 T2 T3"/>
                  <a:gd name="G5" fmla="*/ G4 2 1"/>
                  <a:gd name="T4" fmla="*/ 90 256 1"/>
                  <a:gd name="T5" fmla="*/ 0 256 1"/>
                  <a:gd name="G6" fmla="+- 69367 T4 T5"/>
                  <a:gd name="G7" fmla="*/ G6 2 1"/>
                  <a:gd name="G8" fmla="abs 6936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33"/>
                  <a:gd name="G18" fmla="*/ 433 1 2"/>
                  <a:gd name="G19" fmla="+- G18 5400 0"/>
                  <a:gd name="G20" fmla="cos G19 69367"/>
                  <a:gd name="G21" fmla="sin G19 69367"/>
                  <a:gd name="G22" fmla="+- G20 10800 0"/>
                  <a:gd name="G23" fmla="+- G21 10800 0"/>
                  <a:gd name="G24" fmla="+- 10800 0 G20"/>
                  <a:gd name="G25" fmla="+- 433 10800 0"/>
                  <a:gd name="G26" fmla="?: G9 G17 G25"/>
                  <a:gd name="G27" fmla="?: G9 0 21600"/>
                  <a:gd name="G28" fmla="cos 10800 69367"/>
                  <a:gd name="G29" fmla="sin 10800 69367"/>
                  <a:gd name="G30" fmla="sin 433 6936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69367 G34 0"/>
                  <a:gd name="G36" fmla="?: G6 G35 G31"/>
                  <a:gd name="G37" fmla="+- 21600 0 G36"/>
                  <a:gd name="G38" fmla="?: G4 0 G33"/>
                  <a:gd name="G39" fmla="?: 6936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416 w 21600"/>
                  <a:gd name="T15" fmla="*/ 10903 h 21600"/>
                  <a:gd name="T16" fmla="*/ 10800 w 21600"/>
                  <a:gd name="T17" fmla="*/ 11233 h 21600"/>
                  <a:gd name="T18" fmla="*/ 5184 w 21600"/>
                  <a:gd name="T19" fmla="*/ 1090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232" y="10807"/>
                    </a:moveTo>
                    <a:cubicBezTo>
                      <a:pt x="11228" y="11043"/>
                      <a:pt x="11036" y="11232"/>
                      <a:pt x="10800" y="11232"/>
                    </a:cubicBezTo>
                    <a:cubicBezTo>
                      <a:pt x="10563" y="11232"/>
                      <a:pt x="10371" y="11043"/>
                      <a:pt x="10367" y="10807"/>
                    </a:cubicBezTo>
                    <a:lnTo>
                      <a:pt x="1" y="10999"/>
                    </a:lnTo>
                    <a:cubicBezTo>
                      <a:pt x="110" y="16885"/>
                      <a:pt x="4913" y="21599"/>
                      <a:pt x="10800" y="21599"/>
                    </a:cubicBezTo>
                    <a:cubicBezTo>
                      <a:pt x="16686" y="21599"/>
                      <a:pt x="21489" y="16885"/>
                      <a:pt x="21598" y="10999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6" name="Freeform 54"/>
              <p:cNvSpPr>
                <a:spLocks/>
              </p:cNvSpPr>
              <p:nvPr/>
            </p:nvSpPr>
            <p:spPr bwMode="auto">
              <a:xfrm>
                <a:off x="473075" y="3893393"/>
                <a:ext cx="3162300" cy="2611438"/>
              </a:xfrm>
              <a:custGeom>
                <a:avLst/>
                <a:gdLst>
                  <a:gd name="T0" fmla="*/ 0 w 1992"/>
                  <a:gd name="T1" fmla="*/ 1493 h 1645"/>
                  <a:gd name="T2" fmla="*/ 56 w 1992"/>
                  <a:gd name="T3" fmla="*/ 1554 h 1645"/>
                  <a:gd name="T4" fmla="*/ 222 w 1992"/>
                  <a:gd name="T5" fmla="*/ 1609 h 1645"/>
                  <a:gd name="T6" fmla="*/ 788 w 1992"/>
                  <a:gd name="T7" fmla="*/ 1619 h 1645"/>
                  <a:gd name="T8" fmla="*/ 1481 w 1992"/>
                  <a:gd name="T9" fmla="*/ 1453 h 1645"/>
                  <a:gd name="T10" fmla="*/ 1844 w 1992"/>
                  <a:gd name="T11" fmla="*/ 872 h 1645"/>
                  <a:gd name="T12" fmla="*/ 1971 w 1992"/>
                  <a:gd name="T13" fmla="*/ 336 h 1645"/>
                  <a:gd name="T14" fmla="*/ 1973 w 1992"/>
                  <a:gd name="T15" fmla="*/ 0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2" h="1645">
                    <a:moveTo>
                      <a:pt x="0" y="1493"/>
                    </a:moveTo>
                    <a:cubicBezTo>
                      <a:pt x="9" y="1503"/>
                      <a:pt x="19" y="1535"/>
                      <a:pt x="56" y="1554"/>
                    </a:cubicBezTo>
                    <a:cubicBezTo>
                      <a:pt x="93" y="1573"/>
                      <a:pt x="100" y="1598"/>
                      <a:pt x="222" y="1609"/>
                    </a:cubicBezTo>
                    <a:cubicBezTo>
                      <a:pt x="344" y="1620"/>
                      <a:pt x="578" y="1645"/>
                      <a:pt x="788" y="1619"/>
                    </a:cubicBezTo>
                    <a:cubicBezTo>
                      <a:pt x="998" y="1593"/>
                      <a:pt x="1305" y="1577"/>
                      <a:pt x="1481" y="1453"/>
                    </a:cubicBezTo>
                    <a:cubicBezTo>
                      <a:pt x="1657" y="1329"/>
                      <a:pt x="1762" y="1058"/>
                      <a:pt x="1844" y="872"/>
                    </a:cubicBezTo>
                    <a:cubicBezTo>
                      <a:pt x="1926" y="686"/>
                      <a:pt x="1950" y="481"/>
                      <a:pt x="1971" y="336"/>
                    </a:cubicBezTo>
                    <a:cubicBezTo>
                      <a:pt x="1992" y="191"/>
                      <a:pt x="1973" y="70"/>
                      <a:pt x="1973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" name="Freeform 55"/>
              <p:cNvSpPr>
                <a:spLocks/>
              </p:cNvSpPr>
              <p:nvPr/>
            </p:nvSpPr>
            <p:spPr bwMode="auto">
              <a:xfrm rot="886523">
                <a:off x="1908175" y="6053981"/>
                <a:ext cx="360363" cy="576262"/>
              </a:xfrm>
              <a:custGeom>
                <a:avLst/>
                <a:gdLst>
                  <a:gd name="T0" fmla="*/ 0 w 379"/>
                  <a:gd name="T1" fmla="*/ 541 h 541"/>
                  <a:gd name="T2" fmla="*/ 219 w 379"/>
                  <a:gd name="T3" fmla="*/ 337 h 541"/>
                  <a:gd name="T4" fmla="*/ 379 w 379"/>
                  <a:gd name="T5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9" h="541">
                    <a:moveTo>
                      <a:pt x="0" y="541"/>
                    </a:moveTo>
                    <a:cubicBezTo>
                      <a:pt x="36" y="507"/>
                      <a:pt x="156" y="427"/>
                      <a:pt x="219" y="337"/>
                    </a:cubicBezTo>
                    <a:cubicBezTo>
                      <a:pt x="282" y="247"/>
                      <a:pt x="346" y="70"/>
                      <a:pt x="379" y="0"/>
                    </a:cubicBezTo>
                  </a:path>
                </a:pathLst>
              </a:custGeom>
              <a:noFill/>
              <a:ln w="635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722313" y="5172918"/>
                <a:ext cx="815975" cy="350838"/>
              </a:xfrm>
              <a:custGeom>
                <a:avLst/>
                <a:gdLst>
                  <a:gd name="T0" fmla="*/ 0 w 514"/>
                  <a:gd name="T1" fmla="*/ 0 h 221"/>
                  <a:gd name="T2" fmla="*/ 179 w 514"/>
                  <a:gd name="T3" fmla="*/ 151 h 221"/>
                  <a:gd name="T4" fmla="*/ 514 w 514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4" h="221">
                    <a:moveTo>
                      <a:pt x="0" y="0"/>
                    </a:moveTo>
                    <a:cubicBezTo>
                      <a:pt x="30" y="26"/>
                      <a:pt x="93" y="114"/>
                      <a:pt x="179" y="151"/>
                    </a:cubicBezTo>
                    <a:cubicBezTo>
                      <a:pt x="265" y="188"/>
                      <a:pt x="444" y="206"/>
                      <a:pt x="514" y="221"/>
                    </a:cubicBezTo>
                  </a:path>
                </a:pathLst>
              </a:custGeom>
              <a:noFill/>
              <a:ln w="635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0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온대저기압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092056"/>
            <a:ext cx="40124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주변공기의 유입으로 하층은 </a:t>
            </a:r>
            <a:r>
              <a:rPr lang="ko-KR" altLang="en-US" dirty="0"/>
              <a:t>차</a:t>
            </a:r>
            <a:r>
              <a:rPr lang="ko-KR" altLang="en-US" dirty="0" smtClean="0"/>
              <a:t>가워짐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대기의 안정화에 의해 온대저기압 소멸</a:t>
            </a:r>
            <a:endParaRPr lang="en-US" altLang="ko-KR" dirty="0" smtClean="0"/>
          </a:p>
        </p:txBody>
      </p:sp>
      <p:grpSp>
        <p:nvGrpSpPr>
          <p:cNvPr id="3" name="그룹 2"/>
          <p:cNvGrpSpPr/>
          <p:nvPr/>
        </p:nvGrpSpPr>
        <p:grpSpPr>
          <a:xfrm>
            <a:off x="466725" y="3917206"/>
            <a:ext cx="3886200" cy="2824162"/>
            <a:chOff x="466725" y="3917206"/>
            <a:chExt cx="3886200" cy="2824162"/>
          </a:xfrm>
        </p:grpSpPr>
        <p:sp>
          <p:nvSpPr>
            <p:cNvPr id="89" name="Rectangle 4"/>
            <p:cNvSpPr>
              <a:spLocks noChangeArrowheads="1"/>
            </p:cNvSpPr>
            <p:nvPr/>
          </p:nvSpPr>
          <p:spPr bwMode="auto">
            <a:xfrm>
              <a:off x="466725" y="3934668"/>
              <a:ext cx="3886200" cy="28067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" name="Freeform 15"/>
            <p:cNvSpPr>
              <a:spLocks/>
            </p:cNvSpPr>
            <p:nvPr/>
          </p:nvSpPr>
          <p:spPr bwMode="auto">
            <a:xfrm>
              <a:off x="539750" y="5158631"/>
              <a:ext cx="1590675" cy="974725"/>
            </a:xfrm>
            <a:custGeom>
              <a:avLst/>
              <a:gdLst>
                <a:gd name="T0" fmla="*/ 953 w 1002"/>
                <a:gd name="T1" fmla="*/ 0 h 614"/>
                <a:gd name="T2" fmla="*/ 952 w 1002"/>
                <a:gd name="T3" fmla="*/ 98 h 614"/>
                <a:gd name="T4" fmla="*/ 879 w 1002"/>
                <a:gd name="T5" fmla="*/ 186 h 614"/>
                <a:gd name="T6" fmla="*/ 710 w 1002"/>
                <a:gd name="T7" fmla="*/ 331 h 614"/>
                <a:gd name="T8" fmla="*/ 468 w 1002"/>
                <a:gd name="T9" fmla="*/ 453 h 614"/>
                <a:gd name="T10" fmla="*/ 264 w 1002"/>
                <a:gd name="T11" fmla="*/ 525 h 614"/>
                <a:gd name="T12" fmla="*/ 17 w 1002"/>
                <a:gd name="T13" fmla="*/ 600 h 614"/>
                <a:gd name="T14" fmla="*/ 162 w 1002"/>
                <a:gd name="T15" fmla="*/ 612 h 614"/>
                <a:gd name="T16" fmla="*/ 317 w 1002"/>
                <a:gd name="T17" fmla="*/ 585 h 614"/>
                <a:gd name="T18" fmla="*/ 581 w 1002"/>
                <a:gd name="T19" fmla="*/ 475 h 614"/>
                <a:gd name="T20" fmla="*/ 815 w 1002"/>
                <a:gd name="T21" fmla="*/ 338 h 614"/>
                <a:gd name="T22" fmla="*/ 971 w 1002"/>
                <a:gd name="T23" fmla="*/ 182 h 614"/>
                <a:gd name="T24" fmla="*/ 999 w 1002"/>
                <a:gd name="T25" fmla="*/ 65 h 614"/>
                <a:gd name="T26" fmla="*/ 953 w 1002"/>
                <a:gd name="T2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2" h="614">
                  <a:moveTo>
                    <a:pt x="953" y="0"/>
                  </a:moveTo>
                  <a:cubicBezTo>
                    <a:pt x="941" y="5"/>
                    <a:pt x="964" y="67"/>
                    <a:pt x="952" y="98"/>
                  </a:cubicBezTo>
                  <a:cubicBezTo>
                    <a:pt x="940" y="129"/>
                    <a:pt x="919" y="147"/>
                    <a:pt x="879" y="186"/>
                  </a:cubicBezTo>
                  <a:cubicBezTo>
                    <a:pt x="838" y="224"/>
                    <a:pt x="780" y="286"/>
                    <a:pt x="710" y="331"/>
                  </a:cubicBezTo>
                  <a:cubicBezTo>
                    <a:pt x="641" y="375"/>
                    <a:pt x="541" y="422"/>
                    <a:pt x="468" y="453"/>
                  </a:cubicBezTo>
                  <a:cubicBezTo>
                    <a:pt x="394" y="485"/>
                    <a:pt x="338" y="500"/>
                    <a:pt x="264" y="525"/>
                  </a:cubicBezTo>
                  <a:cubicBezTo>
                    <a:pt x="189" y="550"/>
                    <a:pt x="34" y="586"/>
                    <a:pt x="17" y="600"/>
                  </a:cubicBezTo>
                  <a:cubicBezTo>
                    <a:pt x="0" y="613"/>
                    <a:pt x="114" y="614"/>
                    <a:pt x="162" y="612"/>
                  </a:cubicBezTo>
                  <a:cubicBezTo>
                    <a:pt x="211" y="610"/>
                    <a:pt x="247" y="607"/>
                    <a:pt x="317" y="585"/>
                  </a:cubicBezTo>
                  <a:cubicBezTo>
                    <a:pt x="387" y="563"/>
                    <a:pt x="499" y="517"/>
                    <a:pt x="581" y="475"/>
                  </a:cubicBezTo>
                  <a:cubicBezTo>
                    <a:pt x="663" y="435"/>
                    <a:pt x="749" y="388"/>
                    <a:pt x="815" y="338"/>
                  </a:cubicBezTo>
                  <a:cubicBezTo>
                    <a:pt x="881" y="290"/>
                    <a:pt x="940" y="227"/>
                    <a:pt x="971" y="182"/>
                  </a:cubicBezTo>
                  <a:cubicBezTo>
                    <a:pt x="1002" y="137"/>
                    <a:pt x="1002" y="95"/>
                    <a:pt x="999" y="65"/>
                  </a:cubicBezTo>
                  <a:cubicBezTo>
                    <a:pt x="996" y="35"/>
                    <a:pt x="963" y="14"/>
                    <a:pt x="953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124075" y="4871293"/>
              <a:ext cx="144463" cy="2159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25400">
                    <a:solidFill>
                      <a:srgbClr val="000000"/>
                    </a:solidFill>
                    <a:round/>
                    <a:headEnd/>
                    <a:tailEnd type="none" w="med" len="lg"/>
                  </a:ln>
                  <a:solidFill>
                    <a:srgbClr val="FFFFFF"/>
                  </a:solidFill>
                  <a:latin typeface="Arial Black"/>
                </a:rPr>
                <a:t>L</a:t>
              </a:r>
              <a:endParaRPr lang="ko-KR" altLang="en-US" sz="3600" kern="10">
                <a:ln w="25400">
                  <a:solidFill>
                    <a:srgbClr val="000000"/>
                  </a:solidFill>
                  <a:round/>
                  <a:headEnd/>
                  <a:tailEnd type="none" w="med" len="lg"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1003300" y="5231656"/>
              <a:ext cx="1357313" cy="1366837"/>
            </a:xfrm>
            <a:custGeom>
              <a:avLst/>
              <a:gdLst>
                <a:gd name="T0" fmla="*/ 783 w 855"/>
                <a:gd name="T1" fmla="*/ 0 h 861"/>
                <a:gd name="T2" fmla="*/ 793 w 855"/>
                <a:gd name="T3" fmla="*/ 79 h 861"/>
                <a:gd name="T4" fmla="*/ 783 w 855"/>
                <a:gd name="T5" fmla="*/ 200 h 861"/>
                <a:gd name="T6" fmla="*/ 680 w 855"/>
                <a:gd name="T7" fmla="*/ 397 h 861"/>
                <a:gd name="T8" fmla="*/ 515 w 855"/>
                <a:gd name="T9" fmla="*/ 559 h 861"/>
                <a:gd name="T10" fmla="*/ 283 w 855"/>
                <a:gd name="T11" fmla="*/ 726 h 861"/>
                <a:gd name="T12" fmla="*/ 5 w 855"/>
                <a:gd name="T13" fmla="*/ 847 h 861"/>
                <a:gd name="T14" fmla="*/ 252 w 855"/>
                <a:gd name="T15" fmla="*/ 812 h 861"/>
                <a:gd name="T16" fmla="*/ 475 w 855"/>
                <a:gd name="T17" fmla="*/ 676 h 861"/>
                <a:gd name="T18" fmla="*/ 651 w 855"/>
                <a:gd name="T19" fmla="*/ 514 h 861"/>
                <a:gd name="T20" fmla="*/ 780 w 855"/>
                <a:gd name="T21" fmla="*/ 365 h 861"/>
                <a:gd name="T22" fmla="*/ 848 w 855"/>
                <a:gd name="T23" fmla="*/ 170 h 861"/>
                <a:gd name="T24" fmla="*/ 823 w 855"/>
                <a:gd name="T25" fmla="*/ 34 h 861"/>
                <a:gd name="T26" fmla="*/ 783 w 855"/>
                <a:gd name="T27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5" h="861">
                  <a:moveTo>
                    <a:pt x="783" y="0"/>
                  </a:moveTo>
                  <a:cubicBezTo>
                    <a:pt x="774" y="6"/>
                    <a:pt x="793" y="46"/>
                    <a:pt x="793" y="79"/>
                  </a:cubicBezTo>
                  <a:cubicBezTo>
                    <a:pt x="793" y="112"/>
                    <a:pt x="802" y="147"/>
                    <a:pt x="783" y="200"/>
                  </a:cubicBezTo>
                  <a:cubicBezTo>
                    <a:pt x="764" y="253"/>
                    <a:pt x="725" y="337"/>
                    <a:pt x="680" y="397"/>
                  </a:cubicBezTo>
                  <a:cubicBezTo>
                    <a:pt x="635" y="457"/>
                    <a:pt x="581" y="504"/>
                    <a:pt x="515" y="559"/>
                  </a:cubicBezTo>
                  <a:cubicBezTo>
                    <a:pt x="449" y="614"/>
                    <a:pt x="368" y="678"/>
                    <a:pt x="283" y="726"/>
                  </a:cubicBezTo>
                  <a:cubicBezTo>
                    <a:pt x="198" y="774"/>
                    <a:pt x="10" y="833"/>
                    <a:pt x="5" y="847"/>
                  </a:cubicBezTo>
                  <a:cubicBezTo>
                    <a:pt x="0" y="861"/>
                    <a:pt x="174" y="840"/>
                    <a:pt x="252" y="812"/>
                  </a:cubicBezTo>
                  <a:cubicBezTo>
                    <a:pt x="330" y="784"/>
                    <a:pt x="409" y="726"/>
                    <a:pt x="475" y="676"/>
                  </a:cubicBezTo>
                  <a:cubicBezTo>
                    <a:pt x="541" y="626"/>
                    <a:pt x="600" y="566"/>
                    <a:pt x="651" y="514"/>
                  </a:cubicBezTo>
                  <a:cubicBezTo>
                    <a:pt x="702" y="462"/>
                    <a:pt x="747" y="422"/>
                    <a:pt x="780" y="365"/>
                  </a:cubicBezTo>
                  <a:cubicBezTo>
                    <a:pt x="813" y="308"/>
                    <a:pt x="841" y="225"/>
                    <a:pt x="848" y="170"/>
                  </a:cubicBezTo>
                  <a:cubicBezTo>
                    <a:pt x="855" y="115"/>
                    <a:pt x="834" y="62"/>
                    <a:pt x="823" y="34"/>
                  </a:cubicBezTo>
                  <a:cubicBezTo>
                    <a:pt x="812" y="6"/>
                    <a:pt x="791" y="7"/>
                    <a:pt x="783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" name="Freeform 21"/>
            <p:cNvSpPr>
              <a:spLocks/>
            </p:cNvSpPr>
            <p:nvPr/>
          </p:nvSpPr>
          <p:spPr bwMode="auto">
            <a:xfrm>
              <a:off x="539750" y="4964956"/>
              <a:ext cx="1414463" cy="625475"/>
            </a:xfrm>
            <a:custGeom>
              <a:avLst/>
              <a:gdLst>
                <a:gd name="T0" fmla="*/ 846 w 891"/>
                <a:gd name="T1" fmla="*/ 43 h 394"/>
                <a:gd name="T2" fmla="*/ 760 w 891"/>
                <a:gd name="T3" fmla="*/ 118 h 394"/>
                <a:gd name="T4" fmla="*/ 593 w 891"/>
                <a:gd name="T5" fmla="*/ 214 h 394"/>
                <a:gd name="T6" fmla="*/ 320 w 891"/>
                <a:gd name="T7" fmla="*/ 285 h 394"/>
                <a:gd name="T8" fmla="*/ 98 w 891"/>
                <a:gd name="T9" fmla="*/ 336 h 394"/>
                <a:gd name="T10" fmla="*/ 7 w 891"/>
                <a:gd name="T11" fmla="*/ 386 h 394"/>
                <a:gd name="T12" fmla="*/ 140 w 891"/>
                <a:gd name="T13" fmla="*/ 381 h 394"/>
                <a:gd name="T14" fmla="*/ 423 w 891"/>
                <a:gd name="T15" fmla="*/ 316 h 394"/>
                <a:gd name="T16" fmla="*/ 675 w 891"/>
                <a:gd name="T17" fmla="*/ 224 h 394"/>
                <a:gd name="T18" fmla="*/ 851 w 891"/>
                <a:gd name="T19" fmla="*/ 106 h 394"/>
                <a:gd name="T20" fmla="*/ 890 w 891"/>
                <a:gd name="T21" fmla="*/ 10 h 394"/>
                <a:gd name="T22" fmla="*/ 846 w 891"/>
                <a:gd name="T23" fmla="*/ 4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1" h="394">
                  <a:moveTo>
                    <a:pt x="846" y="43"/>
                  </a:moveTo>
                  <a:cubicBezTo>
                    <a:pt x="824" y="61"/>
                    <a:pt x="802" y="90"/>
                    <a:pt x="760" y="118"/>
                  </a:cubicBezTo>
                  <a:cubicBezTo>
                    <a:pt x="718" y="146"/>
                    <a:pt x="666" y="186"/>
                    <a:pt x="593" y="214"/>
                  </a:cubicBezTo>
                  <a:cubicBezTo>
                    <a:pt x="520" y="242"/>
                    <a:pt x="402" y="265"/>
                    <a:pt x="320" y="285"/>
                  </a:cubicBezTo>
                  <a:cubicBezTo>
                    <a:pt x="238" y="305"/>
                    <a:pt x="150" y="319"/>
                    <a:pt x="98" y="336"/>
                  </a:cubicBezTo>
                  <a:cubicBezTo>
                    <a:pt x="46" y="353"/>
                    <a:pt x="0" y="378"/>
                    <a:pt x="7" y="386"/>
                  </a:cubicBezTo>
                  <a:cubicBezTo>
                    <a:pt x="14" y="394"/>
                    <a:pt x="71" y="393"/>
                    <a:pt x="140" y="381"/>
                  </a:cubicBezTo>
                  <a:cubicBezTo>
                    <a:pt x="209" y="369"/>
                    <a:pt x="333" y="343"/>
                    <a:pt x="423" y="316"/>
                  </a:cubicBezTo>
                  <a:cubicBezTo>
                    <a:pt x="510" y="291"/>
                    <a:pt x="604" y="259"/>
                    <a:pt x="675" y="224"/>
                  </a:cubicBezTo>
                  <a:cubicBezTo>
                    <a:pt x="749" y="190"/>
                    <a:pt x="814" y="141"/>
                    <a:pt x="851" y="106"/>
                  </a:cubicBezTo>
                  <a:cubicBezTo>
                    <a:pt x="887" y="72"/>
                    <a:pt x="891" y="20"/>
                    <a:pt x="890" y="10"/>
                  </a:cubicBezTo>
                  <a:cubicBezTo>
                    <a:pt x="889" y="0"/>
                    <a:pt x="868" y="25"/>
                    <a:pt x="846" y="43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" name="Freeform 22"/>
            <p:cNvSpPr>
              <a:spLocks/>
            </p:cNvSpPr>
            <p:nvPr/>
          </p:nvSpPr>
          <p:spPr bwMode="auto">
            <a:xfrm rot="17908717">
              <a:off x="2320131" y="5226100"/>
              <a:ext cx="1152525" cy="1296988"/>
            </a:xfrm>
            <a:custGeom>
              <a:avLst/>
              <a:gdLst>
                <a:gd name="T0" fmla="*/ 783 w 855"/>
                <a:gd name="T1" fmla="*/ 0 h 861"/>
                <a:gd name="T2" fmla="*/ 793 w 855"/>
                <a:gd name="T3" fmla="*/ 79 h 861"/>
                <a:gd name="T4" fmla="*/ 783 w 855"/>
                <a:gd name="T5" fmla="*/ 200 h 861"/>
                <a:gd name="T6" fmla="*/ 680 w 855"/>
                <a:gd name="T7" fmla="*/ 397 h 861"/>
                <a:gd name="T8" fmla="*/ 515 w 855"/>
                <a:gd name="T9" fmla="*/ 559 h 861"/>
                <a:gd name="T10" fmla="*/ 283 w 855"/>
                <a:gd name="T11" fmla="*/ 726 h 861"/>
                <a:gd name="T12" fmla="*/ 5 w 855"/>
                <a:gd name="T13" fmla="*/ 847 h 861"/>
                <a:gd name="T14" fmla="*/ 252 w 855"/>
                <a:gd name="T15" fmla="*/ 812 h 861"/>
                <a:gd name="T16" fmla="*/ 475 w 855"/>
                <a:gd name="T17" fmla="*/ 676 h 861"/>
                <a:gd name="T18" fmla="*/ 651 w 855"/>
                <a:gd name="T19" fmla="*/ 514 h 861"/>
                <a:gd name="T20" fmla="*/ 780 w 855"/>
                <a:gd name="T21" fmla="*/ 365 h 861"/>
                <a:gd name="T22" fmla="*/ 848 w 855"/>
                <a:gd name="T23" fmla="*/ 170 h 861"/>
                <a:gd name="T24" fmla="*/ 823 w 855"/>
                <a:gd name="T25" fmla="*/ 34 h 861"/>
                <a:gd name="T26" fmla="*/ 783 w 855"/>
                <a:gd name="T27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5" h="861">
                  <a:moveTo>
                    <a:pt x="783" y="0"/>
                  </a:moveTo>
                  <a:cubicBezTo>
                    <a:pt x="774" y="6"/>
                    <a:pt x="793" y="46"/>
                    <a:pt x="793" y="79"/>
                  </a:cubicBezTo>
                  <a:cubicBezTo>
                    <a:pt x="793" y="112"/>
                    <a:pt x="802" y="147"/>
                    <a:pt x="783" y="200"/>
                  </a:cubicBezTo>
                  <a:cubicBezTo>
                    <a:pt x="764" y="253"/>
                    <a:pt x="725" y="337"/>
                    <a:pt x="680" y="397"/>
                  </a:cubicBezTo>
                  <a:cubicBezTo>
                    <a:pt x="635" y="457"/>
                    <a:pt x="581" y="504"/>
                    <a:pt x="515" y="559"/>
                  </a:cubicBezTo>
                  <a:cubicBezTo>
                    <a:pt x="449" y="614"/>
                    <a:pt x="368" y="678"/>
                    <a:pt x="283" y="726"/>
                  </a:cubicBezTo>
                  <a:cubicBezTo>
                    <a:pt x="198" y="774"/>
                    <a:pt x="10" y="833"/>
                    <a:pt x="5" y="847"/>
                  </a:cubicBezTo>
                  <a:cubicBezTo>
                    <a:pt x="0" y="861"/>
                    <a:pt x="174" y="840"/>
                    <a:pt x="252" y="812"/>
                  </a:cubicBezTo>
                  <a:cubicBezTo>
                    <a:pt x="330" y="784"/>
                    <a:pt x="409" y="726"/>
                    <a:pt x="475" y="676"/>
                  </a:cubicBezTo>
                  <a:cubicBezTo>
                    <a:pt x="541" y="626"/>
                    <a:pt x="600" y="566"/>
                    <a:pt x="651" y="514"/>
                  </a:cubicBezTo>
                  <a:cubicBezTo>
                    <a:pt x="702" y="462"/>
                    <a:pt x="747" y="422"/>
                    <a:pt x="780" y="365"/>
                  </a:cubicBezTo>
                  <a:cubicBezTo>
                    <a:pt x="813" y="308"/>
                    <a:pt x="841" y="225"/>
                    <a:pt x="848" y="170"/>
                  </a:cubicBezTo>
                  <a:cubicBezTo>
                    <a:pt x="855" y="115"/>
                    <a:pt x="834" y="62"/>
                    <a:pt x="823" y="34"/>
                  </a:cubicBezTo>
                  <a:cubicBezTo>
                    <a:pt x="812" y="6"/>
                    <a:pt x="791" y="7"/>
                    <a:pt x="783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" name="Freeform 32"/>
            <p:cNvSpPr>
              <a:spLocks/>
            </p:cNvSpPr>
            <p:nvPr/>
          </p:nvSpPr>
          <p:spPr bwMode="auto">
            <a:xfrm rot="11327563">
              <a:off x="2436813" y="4439493"/>
              <a:ext cx="1414462" cy="625475"/>
            </a:xfrm>
            <a:custGeom>
              <a:avLst/>
              <a:gdLst>
                <a:gd name="T0" fmla="*/ 846 w 891"/>
                <a:gd name="T1" fmla="*/ 43 h 394"/>
                <a:gd name="T2" fmla="*/ 760 w 891"/>
                <a:gd name="T3" fmla="*/ 118 h 394"/>
                <a:gd name="T4" fmla="*/ 593 w 891"/>
                <a:gd name="T5" fmla="*/ 214 h 394"/>
                <a:gd name="T6" fmla="*/ 320 w 891"/>
                <a:gd name="T7" fmla="*/ 285 h 394"/>
                <a:gd name="T8" fmla="*/ 98 w 891"/>
                <a:gd name="T9" fmla="*/ 336 h 394"/>
                <a:gd name="T10" fmla="*/ 7 w 891"/>
                <a:gd name="T11" fmla="*/ 386 h 394"/>
                <a:gd name="T12" fmla="*/ 140 w 891"/>
                <a:gd name="T13" fmla="*/ 381 h 394"/>
                <a:gd name="T14" fmla="*/ 423 w 891"/>
                <a:gd name="T15" fmla="*/ 316 h 394"/>
                <a:gd name="T16" fmla="*/ 675 w 891"/>
                <a:gd name="T17" fmla="*/ 224 h 394"/>
                <a:gd name="T18" fmla="*/ 851 w 891"/>
                <a:gd name="T19" fmla="*/ 106 h 394"/>
                <a:gd name="T20" fmla="*/ 890 w 891"/>
                <a:gd name="T21" fmla="*/ 10 h 394"/>
                <a:gd name="T22" fmla="*/ 846 w 891"/>
                <a:gd name="T23" fmla="*/ 4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1" h="394">
                  <a:moveTo>
                    <a:pt x="846" y="43"/>
                  </a:moveTo>
                  <a:cubicBezTo>
                    <a:pt x="824" y="61"/>
                    <a:pt x="802" y="90"/>
                    <a:pt x="760" y="118"/>
                  </a:cubicBezTo>
                  <a:cubicBezTo>
                    <a:pt x="718" y="146"/>
                    <a:pt x="666" y="186"/>
                    <a:pt x="593" y="214"/>
                  </a:cubicBezTo>
                  <a:cubicBezTo>
                    <a:pt x="520" y="242"/>
                    <a:pt x="402" y="265"/>
                    <a:pt x="320" y="285"/>
                  </a:cubicBezTo>
                  <a:cubicBezTo>
                    <a:pt x="238" y="305"/>
                    <a:pt x="150" y="319"/>
                    <a:pt x="98" y="336"/>
                  </a:cubicBezTo>
                  <a:cubicBezTo>
                    <a:pt x="46" y="353"/>
                    <a:pt x="0" y="378"/>
                    <a:pt x="7" y="386"/>
                  </a:cubicBezTo>
                  <a:cubicBezTo>
                    <a:pt x="14" y="394"/>
                    <a:pt x="71" y="393"/>
                    <a:pt x="140" y="381"/>
                  </a:cubicBezTo>
                  <a:cubicBezTo>
                    <a:pt x="209" y="369"/>
                    <a:pt x="333" y="343"/>
                    <a:pt x="423" y="316"/>
                  </a:cubicBezTo>
                  <a:cubicBezTo>
                    <a:pt x="510" y="291"/>
                    <a:pt x="604" y="259"/>
                    <a:pt x="675" y="224"/>
                  </a:cubicBezTo>
                  <a:cubicBezTo>
                    <a:pt x="749" y="190"/>
                    <a:pt x="814" y="141"/>
                    <a:pt x="851" y="106"/>
                  </a:cubicBezTo>
                  <a:cubicBezTo>
                    <a:pt x="887" y="72"/>
                    <a:pt x="891" y="20"/>
                    <a:pt x="890" y="10"/>
                  </a:cubicBezTo>
                  <a:cubicBezTo>
                    <a:pt x="889" y="0"/>
                    <a:pt x="868" y="25"/>
                    <a:pt x="846" y="43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" name="Freeform 33"/>
            <p:cNvSpPr>
              <a:spLocks/>
            </p:cNvSpPr>
            <p:nvPr/>
          </p:nvSpPr>
          <p:spPr bwMode="auto">
            <a:xfrm rot="13276007">
              <a:off x="2773363" y="4798268"/>
              <a:ext cx="982662" cy="625475"/>
            </a:xfrm>
            <a:custGeom>
              <a:avLst/>
              <a:gdLst>
                <a:gd name="T0" fmla="*/ 846 w 891"/>
                <a:gd name="T1" fmla="*/ 43 h 394"/>
                <a:gd name="T2" fmla="*/ 760 w 891"/>
                <a:gd name="T3" fmla="*/ 118 h 394"/>
                <a:gd name="T4" fmla="*/ 593 w 891"/>
                <a:gd name="T5" fmla="*/ 214 h 394"/>
                <a:gd name="T6" fmla="*/ 320 w 891"/>
                <a:gd name="T7" fmla="*/ 285 h 394"/>
                <a:gd name="T8" fmla="*/ 98 w 891"/>
                <a:gd name="T9" fmla="*/ 336 h 394"/>
                <a:gd name="T10" fmla="*/ 7 w 891"/>
                <a:gd name="T11" fmla="*/ 386 h 394"/>
                <a:gd name="T12" fmla="*/ 140 w 891"/>
                <a:gd name="T13" fmla="*/ 381 h 394"/>
                <a:gd name="T14" fmla="*/ 423 w 891"/>
                <a:gd name="T15" fmla="*/ 316 h 394"/>
                <a:gd name="T16" fmla="*/ 675 w 891"/>
                <a:gd name="T17" fmla="*/ 224 h 394"/>
                <a:gd name="T18" fmla="*/ 851 w 891"/>
                <a:gd name="T19" fmla="*/ 106 h 394"/>
                <a:gd name="T20" fmla="*/ 890 w 891"/>
                <a:gd name="T21" fmla="*/ 10 h 394"/>
                <a:gd name="T22" fmla="*/ 846 w 891"/>
                <a:gd name="T23" fmla="*/ 4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1" h="394">
                  <a:moveTo>
                    <a:pt x="846" y="43"/>
                  </a:moveTo>
                  <a:cubicBezTo>
                    <a:pt x="824" y="61"/>
                    <a:pt x="802" y="90"/>
                    <a:pt x="760" y="118"/>
                  </a:cubicBezTo>
                  <a:cubicBezTo>
                    <a:pt x="718" y="146"/>
                    <a:pt x="666" y="186"/>
                    <a:pt x="593" y="214"/>
                  </a:cubicBezTo>
                  <a:cubicBezTo>
                    <a:pt x="520" y="242"/>
                    <a:pt x="402" y="265"/>
                    <a:pt x="320" y="285"/>
                  </a:cubicBezTo>
                  <a:cubicBezTo>
                    <a:pt x="238" y="305"/>
                    <a:pt x="150" y="319"/>
                    <a:pt x="98" y="336"/>
                  </a:cubicBezTo>
                  <a:cubicBezTo>
                    <a:pt x="46" y="353"/>
                    <a:pt x="0" y="378"/>
                    <a:pt x="7" y="386"/>
                  </a:cubicBezTo>
                  <a:cubicBezTo>
                    <a:pt x="14" y="394"/>
                    <a:pt x="71" y="393"/>
                    <a:pt x="140" y="381"/>
                  </a:cubicBezTo>
                  <a:cubicBezTo>
                    <a:pt x="209" y="369"/>
                    <a:pt x="333" y="343"/>
                    <a:pt x="423" y="316"/>
                  </a:cubicBezTo>
                  <a:cubicBezTo>
                    <a:pt x="510" y="291"/>
                    <a:pt x="604" y="259"/>
                    <a:pt x="675" y="224"/>
                  </a:cubicBezTo>
                  <a:cubicBezTo>
                    <a:pt x="749" y="190"/>
                    <a:pt x="814" y="141"/>
                    <a:pt x="851" y="106"/>
                  </a:cubicBezTo>
                  <a:cubicBezTo>
                    <a:pt x="887" y="72"/>
                    <a:pt x="891" y="20"/>
                    <a:pt x="890" y="10"/>
                  </a:cubicBezTo>
                  <a:cubicBezTo>
                    <a:pt x="889" y="0"/>
                    <a:pt x="868" y="25"/>
                    <a:pt x="846" y="43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" name="Freeform 34"/>
            <p:cNvSpPr>
              <a:spLocks/>
            </p:cNvSpPr>
            <p:nvPr/>
          </p:nvSpPr>
          <p:spPr bwMode="auto">
            <a:xfrm rot="11343791">
              <a:off x="2330450" y="4326781"/>
              <a:ext cx="503238" cy="481012"/>
            </a:xfrm>
            <a:custGeom>
              <a:avLst/>
              <a:gdLst>
                <a:gd name="T0" fmla="*/ 846 w 891"/>
                <a:gd name="T1" fmla="*/ 43 h 394"/>
                <a:gd name="T2" fmla="*/ 760 w 891"/>
                <a:gd name="T3" fmla="*/ 118 h 394"/>
                <a:gd name="T4" fmla="*/ 593 w 891"/>
                <a:gd name="T5" fmla="*/ 214 h 394"/>
                <a:gd name="T6" fmla="*/ 320 w 891"/>
                <a:gd name="T7" fmla="*/ 285 h 394"/>
                <a:gd name="T8" fmla="*/ 98 w 891"/>
                <a:gd name="T9" fmla="*/ 336 h 394"/>
                <a:gd name="T10" fmla="*/ 7 w 891"/>
                <a:gd name="T11" fmla="*/ 386 h 394"/>
                <a:gd name="T12" fmla="*/ 140 w 891"/>
                <a:gd name="T13" fmla="*/ 381 h 394"/>
                <a:gd name="T14" fmla="*/ 423 w 891"/>
                <a:gd name="T15" fmla="*/ 316 h 394"/>
                <a:gd name="T16" fmla="*/ 675 w 891"/>
                <a:gd name="T17" fmla="*/ 224 h 394"/>
                <a:gd name="T18" fmla="*/ 851 w 891"/>
                <a:gd name="T19" fmla="*/ 106 h 394"/>
                <a:gd name="T20" fmla="*/ 890 w 891"/>
                <a:gd name="T21" fmla="*/ 10 h 394"/>
                <a:gd name="T22" fmla="*/ 846 w 891"/>
                <a:gd name="T23" fmla="*/ 4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1" h="394">
                  <a:moveTo>
                    <a:pt x="846" y="43"/>
                  </a:moveTo>
                  <a:cubicBezTo>
                    <a:pt x="824" y="61"/>
                    <a:pt x="802" y="90"/>
                    <a:pt x="760" y="118"/>
                  </a:cubicBezTo>
                  <a:cubicBezTo>
                    <a:pt x="718" y="146"/>
                    <a:pt x="666" y="186"/>
                    <a:pt x="593" y="214"/>
                  </a:cubicBezTo>
                  <a:cubicBezTo>
                    <a:pt x="520" y="242"/>
                    <a:pt x="402" y="265"/>
                    <a:pt x="320" y="285"/>
                  </a:cubicBezTo>
                  <a:cubicBezTo>
                    <a:pt x="238" y="305"/>
                    <a:pt x="150" y="319"/>
                    <a:pt x="98" y="336"/>
                  </a:cubicBezTo>
                  <a:cubicBezTo>
                    <a:pt x="46" y="353"/>
                    <a:pt x="0" y="378"/>
                    <a:pt x="7" y="386"/>
                  </a:cubicBezTo>
                  <a:cubicBezTo>
                    <a:pt x="14" y="394"/>
                    <a:pt x="71" y="393"/>
                    <a:pt x="140" y="381"/>
                  </a:cubicBezTo>
                  <a:cubicBezTo>
                    <a:pt x="209" y="369"/>
                    <a:pt x="333" y="343"/>
                    <a:pt x="423" y="316"/>
                  </a:cubicBezTo>
                  <a:cubicBezTo>
                    <a:pt x="510" y="291"/>
                    <a:pt x="604" y="259"/>
                    <a:pt x="675" y="224"/>
                  </a:cubicBezTo>
                  <a:cubicBezTo>
                    <a:pt x="749" y="190"/>
                    <a:pt x="814" y="141"/>
                    <a:pt x="851" y="106"/>
                  </a:cubicBezTo>
                  <a:cubicBezTo>
                    <a:pt x="887" y="72"/>
                    <a:pt x="891" y="20"/>
                    <a:pt x="890" y="10"/>
                  </a:cubicBezTo>
                  <a:cubicBezTo>
                    <a:pt x="889" y="0"/>
                    <a:pt x="868" y="25"/>
                    <a:pt x="846" y="43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" name="Freeform 35"/>
            <p:cNvSpPr>
              <a:spLocks/>
            </p:cNvSpPr>
            <p:nvPr/>
          </p:nvSpPr>
          <p:spPr bwMode="auto">
            <a:xfrm>
              <a:off x="3106738" y="4193431"/>
              <a:ext cx="546100" cy="136525"/>
            </a:xfrm>
            <a:custGeom>
              <a:avLst/>
              <a:gdLst>
                <a:gd name="T0" fmla="*/ 4 w 344"/>
                <a:gd name="T1" fmla="*/ 84 h 86"/>
                <a:gd name="T2" fmla="*/ 69 w 344"/>
                <a:gd name="T3" fmla="*/ 62 h 86"/>
                <a:gd name="T4" fmla="*/ 135 w 344"/>
                <a:gd name="T5" fmla="*/ 47 h 86"/>
                <a:gd name="T6" fmla="*/ 216 w 344"/>
                <a:gd name="T7" fmla="*/ 47 h 86"/>
                <a:gd name="T8" fmla="*/ 299 w 344"/>
                <a:gd name="T9" fmla="*/ 54 h 86"/>
                <a:gd name="T10" fmla="*/ 340 w 344"/>
                <a:gd name="T11" fmla="*/ 43 h 86"/>
                <a:gd name="T12" fmla="*/ 322 w 344"/>
                <a:gd name="T13" fmla="*/ 6 h 86"/>
                <a:gd name="T14" fmla="*/ 209 w 344"/>
                <a:gd name="T15" fmla="*/ 9 h 86"/>
                <a:gd name="T16" fmla="*/ 112 w 344"/>
                <a:gd name="T17" fmla="*/ 16 h 86"/>
                <a:gd name="T18" fmla="*/ 25 w 344"/>
                <a:gd name="T19" fmla="*/ 49 h 86"/>
                <a:gd name="T20" fmla="*/ 4 w 344"/>
                <a:gd name="T21" fmla="*/ 8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4" h="86">
                  <a:moveTo>
                    <a:pt x="4" y="84"/>
                  </a:moveTo>
                  <a:cubicBezTo>
                    <a:pt x="11" y="86"/>
                    <a:pt x="47" y="68"/>
                    <a:pt x="69" y="62"/>
                  </a:cubicBezTo>
                  <a:cubicBezTo>
                    <a:pt x="91" y="56"/>
                    <a:pt x="111" y="49"/>
                    <a:pt x="135" y="47"/>
                  </a:cubicBezTo>
                  <a:cubicBezTo>
                    <a:pt x="159" y="45"/>
                    <a:pt x="189" y="46"/>
                    <a:pt x="216" y="47"/>
                  </a:cubicBezTo>
                  <a:cubicBezTo>
                    <a:pt x="243" y="48"/>
                    <a:pt x="278" y="55"/>
                    <a:pt x="299" y="54"/>
                  </a:cubicBezTo>
                  <a:cubicBezTo>
                    <a:pt x="320" y="53"/>
                    <a:pt x="336" y="51"/>
                    <a:pt x="340" y="43"/>
                  </a:cubicBezTo>
                  <a:cubicBezTo>
                    <a:pt x="344" y="35"/>
                    <a:pt x="344" y="12"/>
                    <a:pt x="322" y="6"/>
                  </a:cubicBezTo>
                  <a:cubicBezTo>
                    <a:pt x="300" y="0"/>
                    <a:pt x="244" y="7"/>
                    <a:pt x="209" y="9"/>
                  </a:cubicBezTo>
                  <a:cubicBezTo>
                    <a:pt x="174" y="11"/>
                    <a:pt x="143" y="10"/>
                    <a:pt x="112" y="16"/>
                  </a:cubicBezTo>
                  <a:cubicBezTo>
                    <a:pt x="81" y="22"/>
                    <a:pt x="43" y="38"/>
                    <a:pt x="25" y="49"/>
                  </a:cubicBezTo>
                  <a:cubicBezTo>
                    <a:pt x="7" y="60"/>
                    <a:pt x="0" y="83"/>
                    <a:pt x="4" y="84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" name="Freeform 36"/>
            <p:cNvSpPr>
              <a:spLocks/>
            </p:cNvSpPr>
            <p:nvPr/>
          </p:nvSpPr>
          <p:spPr bwMode="auto">
            <a:xfrm>
              <a:off x="2266950" y="5198318"/>
              <a:ext cx="352425" cy="1470025"/>
            </a:xfrm>
            <a:custGeom>
              <a:avLst/>
              <a:gdLst>
                <a:gd name="T0" fmla="*/ 112 w 222"/>
                <a:gd name="T1" fmla="*/ 53 h 926"/>
                <a:gd name="T2" fmla="*/ 159 w 222"/>
                <a:gd name="T3" fmla="*/ 177 h 926"/>
                <a:gd name="T4" fmla="*/ 169 w 222"/>
                <a:gd name="T5" fmla="*/ 348 h 926"/>
                <a:gd name="T6" fmla="*/ 128 w 222"/>
                <a:gd name="T7" fmla="*/ 581 h 926"/>
                <a:gd name="T8" fmla="*/ 68 w 222"/>
                <a:gd name="T9" fmla="*/ 778 h 926"/>
                <a:gd name="T10" fmla="*/ 10 w 222"/>
                <a:gd name="T11" fmla="*/ 924 h 926"/>
                <a:gd name="T12" fmla="*/ 128 w 222"/>
                <a:gd name="T13" fmla="*/ 788 h 926"/>
                <a:gd name="T14" fmla="*/ 204 w 222"/>
                <a:gd name="T15" fmla="*/ 525 h 926"/>
                <a:gd name="T16" fmla="*/ 214 w 222"/>
                <a:gd name="T17" fmla="*/ 257 h 926"/>
                <a:gd name="T18" fmla="*/ 157 w 222"/>
                <a:gd name="T19" fmla="*/ 67 h 926"/>
                <a:gd name="T20" fmla="*/ 107 w 222"/>
                <a:gd name="T21" fmla="*/ 2 h 926"/>
                <a:gd name="T22" fmla="*/ 112 w 222"/>
                <a:gd name="T23" fmla="*/ 5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" h="926">
                  <a:moveTo>
                    <a:pt x="112" y="53"/>
                  </a:moveTo>
                  <a:cubicBezTo>
                    <a:pt x="121" y="82"/>
                    <a:pt x="150" y="128"/>
                    <a:pt x="159" y="177"/>
                  </a:cubicBezTo>
                  <a:cubicBezTo>
                    <a:pt x="168" y="226"/>
                    <a:pt x="174" y="281"/>
                    <a:pt x="169" y="348"/>
                  </a:cubicBezTo>
                  <a:cubicBezTo>
                    <a:pt x="164" y="415"/>
                    <a:pt x="145" y="509"/>
                    <a:pt x="128" y="581"/>
                  </a:cubicBezTo>
                  <a:cubicBezTo>
                    <a:pt x="111" y="653"/>
                    <a:pt x="88" y="721"/>
                    <a:pt x="68" y="778"/>
                  </a:cubicBezTo>
                  <a:cubicBezTo>
                    <a:pt x="48" y="835"/>
                    <a:pt x="0" y="922"/>
                    <a:pt x="10" y="924"/>
                  </a:cubicBezTo>
                  <a:cubicBezTo>
                    <a:pt x="20" y="926"/>
                    <a:pt x="96" y="854"/>
                    <a:pt x="128" y="788"/>
                  </a:cubicBezTo>
                  <a:cubicBezTo>
                    <a:pt x="160" y="722"/>
                    <a:pt x="190" y="613"/>
                    <a:pt x="204" y="525"/>
                  </a:cubicBezTo>
                  <a:cubicBezTo>
                    <a:pt x="218" y="437"/>
                    <a:pt x="222" y="333"/>
                    <a:pt x="214" y="257"/>
                  </a:cubicBezTo>
                  <a:cubicBezTo>
                    <a:pt x="206" y="181"/>
                    <a:pt x="175" y="110"/>
                    <a:pt x="157" y="67"/>
                  </a:cubicBezTo>
                  <a:cubicBezTo>
                    <a:pt x="139" y="24"/>
                    <a:pt x="115" y="5"/>
                    <a:pt x="107" y="2"/>
                  </a:cubicBezTo>
                  <a:cubicBezTo>
                    <a:pt x="100" y="0"/>
                    <a:pt x="109" y="27"/>
                    <a:pt x="112" y="53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" name="Freeform 37"/>
            <p:cNvSpPr>
              <a:spLocks/>
            </p:cNvSpPr>
            <p:nvPr/>
          </p:nvSpPr>
          <p:spPr bwMode="auto">
            <a:xfrm rot="2531067">
              <a:off x="3521075" y="5382468"/>
              <a:ext cx="546100" cy="136525"/>
            </a:xfrm>
            <a:custGeom>
              <a:avLst/>
              <a:gdLst>
                <a:gd name="T0" fmla="*/ 4 w 344"/>
                <a:gd name="T1" fmla="*/ 84 h 86"/>
                <a:gd name="T2" fmla="*/ 69 w 344"/>
                <a:gd name="T3" fmla="*/ 62 h 86"/>
                <a:gd name="T4" fmla="*/ 135 w 344"/>
                <a:gd name="T5" fmla="*/ 47 h 86"/>
                <a:gd name="T6" fmla="*/ 216 w 344"/>
                <a:gd name="T7" fmla="*/ 47 h 86"/>
                <a:gd name="T8" fmla="*/ 299 w 344"/>
                <a:gd name="T9" fmla="*/ 54 h 86"/>
                <a:gd name="T10" fmla="*/ 340 w 344"/>
                <a:gd name="T11" fmla="*/ 43 h 86"/>
                <a:gd name="T12" fmla="*/ 322 w 344"/>
                <a:gd name="T13" fmla="*/ 6 h 86"/>
                <a:gd name="T14" fmla="*/ 209 w 344"/>
                <a:gd name="T15" fmla="*/ 9 h 86"/>
                <a:gd name="T16" fmla="*/ 112 w 344"/>
                <a:gd name="T17" fmla="*/ 16 h 86"/>
                <a:gd name="T18" fmla="*/ 25 w 344"/>
                <a:gd name="T19" fmla="*/ 49 h 86"/>
                <a:gd name="T20" fmla="*/ 4 w 344"/>
                <a:gd name="T21" fmla="*/ 8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4" h="86">
                  <a:moveTo>
                    <a:pt x="4" y="84"/>
                  </a:moveTo>
                  <a:cubicBezTo>
                    <a:pt x="11" y="86"/>
                    <a:pt x="47" y="68"/>
                    <a:pt x="69" y="62"/>
                  </a:cubicBezTo>
                  <a:cubicBezTo>
                    <a:pt x="91" y="56"/>
                    <a:pt x="111" y="49"/>
                    <a:pt x="135" y="47"/>
                  </a:cubicBezTo>
                  <a:cubicBezTo>
                    <a:pt x="159" y="45"/>
                    <a:pt x="189" y="46"/>
                    <a:pt x="216" y="47"/>
                  </a:cubicBezTo>
                  <a:cubicBezTo>
                    <a:pt x="243" y="48"/>
                    <a:pt x="278" y="55"/>
                    <a:pt x="299" y="54"/>
                  </a:cubicBezTo>
                  <a:cubicBezTo>
                    <a:pt x="320" y="53"/>
                    <a:pt x="336" y="51"/>
                    <a:pt x="340" y="43"/>
                  </a:cubicBezTo>
                  <a:cubicBezTo>
                    <a:pt x="344" y="35"/>
                    <a:pt x="344" y="12"/>
                    <a:pt x="322" y="6"/>
                  </a:cubicBezTo>
                  <a:cubicBezTo>
                    <a:pt x="300" y="0"/>
                    <a:pt x="244" y="7"/>
                    <a:pt x="209" y="9"/>
                  </a:cubicBezTo>
                  <a:cubicBezTo>
                    <a:pt x="174" y="11"/>
                    <a:pt x="143" y="10"/>
                    <a:pt x="112" y="16"/>
                  </a:cubicBezTo>
                  <a:cubicBezTo>
                    <a:pt x="81" y="22"/>
                    <a:pt x="43" y="38"/>
                    <a:pt x="25" y="49"/>
                  </a:cubicBezTo>
                  <a:cubicBezTo>
                    <a:pt x="7" y="60"/>
                    <a:pt x="0" y="83"/>
                    <a:pt x="4" y="84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 rot="4356356">
              <a:off x="1095376" y="4150568"/>
              <a:ext cx="982662" cy="515937"/>
            </a:xfrm>
            <a:custGeom>
              <a:avLst/>
              <a:gdLst>
                <a:gd name="T0" fmla="*/ 846 w 891"/>
                <a:gd name="T1" fmla="*/ 43 h 394"/>
                <a:gd name="T2" fmla="*/ 760 w 891"/>
                <a:gd name="T3" fmla="*/ 118 h 394"/>
                <a:gd name="T4" fmla="*/ 593 w 891"/>
                <a:gd name="T5" fmla="*/ 214 h 394"/>
                <a:gd name="T6" fmla="*/ 320 w 891"/>
                <a:gd name="T7" fmla="*/ 285 h 394"/>
                <a:gd name="T8" fmla="*/ 98 w 891"/>
                <a:gd name="T9" fmla="*/ 336 h 394"/>
                <a:gd name="T10" fmla="*/ 7 w 891"/>
                <a:gd name="T11" fmla="*/ 386 h 394"/>
                <a:gd name="T12" fmla="*/ 140 w 891"/>
                <a:gd name="T13" fmla="*/ 381 h 394"/>
                <a:gd name="T14" fmla="*/ 423 w 891"/>
                <a:gd name="T15" fmla="*/ 316 h 394"/>
                <a:gd name="T16" fmla="*/ 675 w 891"/>
                <a:gd name="T17" fmla="*/ 224 h 394"/>
                <a:gd name="T18" fmla="*/ 851 w 891"/>
                <a:gd name="T19" fmla="*/ 106 h 394"/>
                <a:gd name="T20" fmla="*/ 890 w 891"/>
                <a:gd name="T21" fmla="*/ 10 h 394"/>
                <a:gd name="T22" fmla="*/ 846 w 891"/>
                <a:gd name="T23" fmla="*/ 4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1" h="394">
                  <a:moveTo>
                    <a:pt x="846" y="43"/>
                  </a:moveTo>
                  <a:cubicBezTo>
                    <a:pt x="824" y="61"/>
                    <a:pt x="802" y="90"/>
                    <a:pt x="760" y="118"/>
                  </a:cubicBezTo>
                  <a:cubicBezTo>
                    <a:pt x="718" y="146"/>
                    <a:pt x="666" y="186"/>
                    <a:pt x="593" y="214"/>
                  </a:cubicBezTo>
                  <a:cubicBezTo>
                    <a:pt x="520" y="242"/>
                    <a:pt x="402" y="265"/>
                    <a:pt x="320" y="285"/>
                  </a:cubicBezTo>
                  <a:cubicBezTo>
                    <a:pt x="238" y="305"/>
                    <a:pt x="150" y="319"/>
                    <a:pt x="98" y="336"/>
                  </a:cubicBezTo>
                  <a:cubicBezTo>
                    <a:pt x="46" y="353"/>
                    <a:pt x="0" y="378"/>
                    <a:pt x="7" y="386"/>
                  </a:cubicBezTo>
                  <a:cubicBezTo>
                    <a:pt x="14" y="394"/>
                    <a:pt x="71" y="393"/>
                    <a:pt x="140" y="381"/>
                  </a:cubicBezTo>
                  <a:cubicBezTo>
                    <a:pt x="209" y="369"/>
                    <a:pt x="333" y="343"/>
                    <a:pt x="423" y="316"/>
                  </a:cubicBezTo>
                  <a:cubicBezTo>
                    <a:pt x="510" y="291"/>
                    <a:pt x="604" y="259"/>
                    <a:pt x="675" y="224"/>
                  </a:cubicBezTo>
                  <a:cubicBezTo>
                    <a:pt x="749" y="190"/>
                    <a:pt x="814" y="141"/>
                    <a:pt x="851" y="106"/>
                  </a:cubicBezTo>
                  <a:cubicBezTo>
                    <a:pt x="887" y="72"/>
                    <a:pt x="891" y="20"/>
                    <a:pt x="890" y="10"/>
                  </a:cubicBezTo>
                  <a:cubicBezTo>
                    <a:pt x="889" y="0"/>
                    <a:pt x="868" y="25"/>
                    <a:pt x="846" y="43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 rot="3526869">
              <a:off x="583406" y="4243437"/>
              <a:ext cx="1204913" cy="822325"/>
            </a:xfrm>
            <a:custGeom>
              <a:avLst/>
              <a:gdLst>
                <a:gd name="T0" fmla="*/ 846 w 891"/>
                <a:gd name="T1" fmla="*/ 43 h 394"/>
                <a:gd name="T2" fmla="*/ 760 w 891"/>
                <a:gd name="T3" fmla="*/ 118 h 394"/>
                <a:gd name="T4" fmla="*/ 593 w 891"/>
                <a:gd name="T5" fmla="*/ 214 h 394"/>
                <a:gd name="T6" fmla="*/ 320 w 891"/>
                <a:gd name="T7" fmla="*/ 285 h 394"/>
                <a:gd name="T8" fmla="*/ 98 w 891"/>
                <a:gd name="T9" fmla="*/ 336 h 394"/>
                <a:gd name="T10" fmla="*/ 7 w 891"/>
                <a:gd name="T11" fmla="*/ 386 h 394"/>
                <a:gd name="T12" fmla="*/ 140 w 891"/>
                <a:gd name="T13" fmla="*/ 381 h 394"/>
                <a:gd name="T14" fmla="*/ 423 w 891"/>
                <a:gd name="T15" fmla="*/ 316 h 394"/>
                <a:gd name="T16" fmla="*/ 675 w 891"/>
                <a:gd name="T17" fmla="*/ 224 h 394"/>
                <a:gd name="T18" fmla="*/ 851 w 891"/>
                <a:gd name="T19" fmla="*/ 106 h 394"/>
                <a:gd name="T20" fmla="*/ 890 w 891"/>
                <a:gd name="T21" fmla="*/ 10 h 394"/>
                <a:gd name="T22" fmla="*/ 846 w 891"/>
                <a:gd name="T23" fmla="*/ 4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1" h="394">
                  <a:moveTo>
                    <a:pt x="846" y="43"/>
                  </a:moveTo>
                  <a:cubicBezTo>
                    <a:pt x="824" y="61"/>
                    <a:pt x="802" y="90"/>
                    <a:pt x="760" y="118"/>
                  </a:cubicBezTo>
                  <a:cubicBezTo>
                    <a:pt x="718" y="146"/>
                    <a:pt x="666" y="186"/>
                    <a:pt x="593" y="214"/>
                  </a:cubicBezTo>
                  <a:cubicBezTo>
                    <a:pt x="520" y="242"/>
                    <a:pt x="402" y="265"/>
                    <a:pt x="320" y="285"/>
                  </a:cubicBezTo>
                  <a:cubicBezTo>
                    <a:pt x="238" y="305"/>
                    <a:pt x="150" y="319"/>
                    <a:pt x="98" y="336"/>
                  </a:cubicBezTo>
                  <a:cubicBezTo>
                    <a:pt x="46" y="353"/>
                    <a:pt x="0" y="378"/>
                    <a:pt x="7" y="386"/>
                  </a:cubicBezTo>
                  <a:cubicBezTo>
                    <a:pt x="14" y="394"/>
                    <a:pt x="71" y="393"/>
                    <a:pt x="140" y="381"/>
                  </a:cubicBezTo>
                  <a:cubicBezTo>
                    <a:pt x="209" y="369"/>
                    <a:pt x="333" y="343"/>
                    <a:pt x="423" y="316"/>
                  </a:cubicBezTo>
                  <a:cubicBezTo>
                    <a:pt x="510" y="291"/>
                    <a:pt x="604" y="259"/>
                    <a:pt x="675" y="224"/>
                  </a:cubicBezTo>
                  <a:cubicBezTo>
                    <a:pt x="749" y="190"/>
                    <a:pt x="814" y="141"/>
                    <a:pt x="851" y="106"/>
                  </a:cubicBezTo>
                  <a:cubicBezTo>
                    <a:pt x="887" y="72"/>
                    <a:pt x="891" y="20"/>
                    <a:pt x="890" y="10"/>
                  </a:cubicBezTo>
                  <a:cubicBezTo>
                    <a:pt x="889" y="0"/>
                    <a:pt x="868" y="25"/>
                    <a:pt x="846" y="43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" name="Freeform 40"/>
            <p:cNvSpPr>
              <a:spLocks/>
            </p:cNvSpPr>
            <p:nvPr/>
          </p:nvSpPr>
          <p:spPr bwMode="auto">
            <a:xfrm rot="17956935">
              <a:off x="1870869" y="4284712"/>
              <a:ext cx="773113" cy="123825"/>
            </a:xfrm>
            <a:custGeom>
              <a:avLst/>
              <a:gdLst>
                <a:gd name="T0" fmla="*/ 4 w 344"/>
                <a:gd name="T1" fmla="*/ 84 h 86"/>
                <a:gd name="T2" fmla="*/ 69 w 344"/>
                <a:gd name="T3" fmla="*/ 62 h 86"/>
                <a:gd name="T4" fmla="*/ 135 w 344"/>
                <a:gd name="T5" fmla="*/ 47 h 86"/>
                <a:gd name="T6" fmla="*/ 216 w 344"/>
                <a:gd name="T7" fmla="*/ 47 h 86"/>
                <a:gd name="T8" fmla="*/ 299 w 344"/>
                <a:gd name="T9" fmla="*/ 54 h 86"/>
                <a:gd name="T10" fmla="*/ 340 w 344"/>
                <a:gd name="T11" fmla="*/ 43 h 86"/>
                <a:gd name="T12" fmla="*/ 322 w 344"/>
                <a:gd name="T13" fmla="*/ 6 h 86"/>
                <a:gd name="T14" fmla="*/ 209 w 344"/>
                <a:gd name="T15" fmla="*/ 9 h 86"/>
                <a:gd name="T16" fmla="*/ 112 w 344"/>
                <a:gd name="T17" fmla="*/ 16 h 86"/>
                <a:gd name="T18" fmla="*/ 25 w 344"/>
                <a:gd name="T19" fmla="*/ 49 h 86"/>
                <a:gd name="T20" fmla="*/ 4 w 344"/>
                <a:gd name="T21" fmla="*/ 8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4" h="86">
                  <a:moveTo>
                    <a:pt x="4" y="84"/>
                  </a:moveTo>
                  <a:cubicBezTo>
                    <a:pt x="11" y="86"/>
                    <a:pt x="47" y="68"/>
                    <a:pt x="69" y="62"/>
                  </a:cubicBezTo>
                  <a:cubicBezTo>
                    <a:pt x="91" y="56"/>
                    <a:pt x="111" y="49"/>
                    <a:pt x="135" y="47"/>
                  </a:cubicBezTo>
                  <a:cubicBezTo>
                    <a:pt x="159" y="45"/>
                    <a:pt x="189" y="46"/>
                    <a:pt x="216" y="47"/>
                  </a:cubicBezTo>
                  <a:cubicBezTo>
                    <a:pt x="243" y="48"/>
                    <a:pt x="278" y="55"/>
                    <a:pt x="299" y="54"/>
                  </a:cubicBezTo>
                  <a:cubicBezTo>
                    <a:pt x="320" y="53"/>
                    <a:pt x="336" y="51"/>
                    <a:pt x="340" y="43"/>
                  </a:cubicBezTo>
                  <a:cubicBezTo>
                    <a:pt x="344" y="35"/>
                    <a:pt x="344" y="12"/>
                    <a:pt x="322" y="6"/>
                  </a:cubicBezTo>
                  <a:cubicBezTo>
                    <a:pt x="300" y="0"/>
                    <a:pt x="244" y="7"/>
                    <a:pt x="209" y="9"/>
                  </a:cubicBezTo>
                  <a:cubicBezTo>
                    <a:pt x="174" y="11"/>
                    <a:pt x="143" y="10"/>
                    <a:pt x="112" y="16"/>
                  </a:cubicBezTo>
                  <a:cubicBezTo>
                    <a:pt x="81" y="22"/>
                    <a:pt x="43" y="38"/>
                    <a:pt x="25" y="49"/>
                  </a:cubicBezTo>
                  <a:cubicBezTo>
                    <a:pt x="7" y="60"/>
                    <a:pt x="0" y="83"/>
                    <a:pt x="4" y="84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1547813" y="4510931"/>
              <a:ext cx="1223962" cy="935037"/>
            </a:xfrm>
            <a:custGeom>
              <a:avLst/>
              <a:gdLst>
                <a:gd name="T0" fmla="*/ 314 w 1044"/>
                <a:gd name="T1" fmla="*/ 759 h 804"/>
                <a:gd name="T2" fmla="*/ 523 w 1044"/>
                <a:gd name="T3" fmla="*/ 802 h 804"/>
                <a:gd name="T4" fmla="*/ 762 w 1044"/>
                <a:gd name="T5" fmla="*/ 746 h 804"/>
                <a:gd name="T6" fmla="*/ 964 w 1044"/>
                <a:gd name="T7" fmla="*/ 612 h 804"/>
                <a:gd name="T8" fmla="*/ 1038 w 1044"/>
                <a:gd name="T9" fmla="*/ 330 h 804"/>
                <a:gd name="T10" fmla="*/ 1001 w 1044"/>
                <a:gd name="T11" fmla="*/ 109 h 804"/>
                <a:gd name="T12" fmla="*/ 854 w 1044"/>
                <a:gd name="T13" fmla="*/ 17 h 804"/>
                <a:gd name="T14" fmla="*/ 663 w 1044"/>
                <a:gd name="T15" fmla="*/ 6 h 804"/>
                <a:gd name="T16" fmla="*/ 357 w 1044"/>
                <a:gd name="T17" fmla="*/ 24 h 804"/>
                <a:gd name="T18" fmla="*/ 132 w 1044"/>
                <a:gd name="T19" fmla="*/ 126 h 804"/>
                <a:gd name="T20" fmla="*/ 17 w 1044"/>
                <a:gd name="T21" fmla="*/ 293 h 804"/>
                <a:gd name="T22" fmla="*/ 32 w 1044"/>
                <a:gd name="T23" fmla="*/ 475 h 804"/>
                <a:gd name="T24" fmla="*/ 172 w 1044"/>
                <a:gd name="T25" fmla="*/ 661 h 804"/>
                <a:gd name="T26" fmla="*/ 314 w 1044"/>
                <a:gd name="T27" fmla="*/ 759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4" h="804">
                  <a:moveTo>
                    <a:pt x="314" y="759"/>
                  </a:moveTo>
                  <a:cubicBezTo>
                    <a:pt x="373" y="782"/>
                    <a:pt x="448" y="804"/>
                    <a:pt x="523" y="802"/>
                  </a:cubicBezTo>
                  <a:cubicBezTo>
                    <a:pt x="598" y="800"/>
                    <a:pt x="689" y="778"/>
                    <a:pt x="762" y="746"/>
                  </a:cubicBezTo>
                  <a:cubicBezTo>
                    <a:pt x="835" y="714"/>
                    <a:pt x="918" y="681"/>
                    <a:pt x="964" y="612"/>
                  </a:cubicBezTo>
                  <a:cubicBezTo>
                    <a:pt x="1010" y="543"/>
                    <a:pt x="1032" y="414"/>
                    <a:pt x="1038" y="330"/>
                  </a:cubicBezTo>
                  <a:cubicBezTo>
                    <a:pt x="1044" y="246"/>
                    <a:pt x="1032" y="161"/>
                    <a:pt x="1001" y="109"/>
                  </a:cubicBezTo>
                  <a:cubicBezTo>
                    <a:pt x="970" y="57"/>
                    <a:pt x="910" y="34"/>
                    <a:pt x="854" y="17"/>
                  </a:cubicBezTo>
                  <a:cubicBezTo>
                    <a:pt x="798" y="0"/>
                    <a:pt x="746" y="5"/>
                    <a:pt x="663" y="6"/>
                  </a:cubicBezTo>
                  <a:cubicBezTo>
                    <a:pt x="580" y="7"/>
                    <a:pt x="445" y="4"/>
                    <a:pt x="357" y="24"/>
                  </a:cubicBezTo>
                  <a:cubicBezTo>
                    <a:pt x="269" y="44"/>
                    <a:pt x="189" y="81"/>
                    <a:pt x="132" y="126"/>
                  </a:cubicBezTo>
                  <a:cubicBezTo>
                    <a:pt x="75" y="171"/>
                    <a:pt x="32" y="234"/>
                    <a:pt x="17" y="293"/>
                  </a:cubicBezTo>
                  <a:cubicBezTo>
                    <a:pt x="0" y="352"/>
                    <a:pt x="6" y="413"/>
                    <a:pt x="32" y="475"/>
                  </a:cubicBezTo>
                  <a:cubicBezTo>
                    <a:pt x="58" y="537"/>
                    <a:pt x="125" y="614"/>
                    <a:pt x="172" y="661"/>
                  </a:cubicBezTo>
                  <a:cubicBezTo>
                    <a:pt x="219" y="708"/>
                    <a:pt x="255" y="736"/>
                    <a:pt x="314" y="75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1116013" y="4223593"/>
              <a:ext cx="2089150" cy="1582738"/>
            </a:xfrm>
            <a:custGeom>
              <a:avLst/>
              <a:gdLst>
                <a:gd name="T0" fmla="*/ 314 w 1044"/>
                <a:gd name="T1" fmla="*/ 759 h 804"/>
                <a:gd name="T2" fmla="*/ 523 w 1044"/>
                <a:gd name="T3" fmla="*/ 802 h 804"/>
                <a:gd name="T4" fmla="*/ 762 w 1044"/>
                <a:gd name="T5" fmla="*/ 746 h 804"/>
                <a:gd name="T6" fmla="*/ 964 w 1044"/>
                <a:gd name="T7" fmla="*/ 612 h 804"/>
                <a:gd name="T8" fmla="*/ 1038 w 1044"/>
                <a:gd name="T9" fmla="*/ 330 h 804"/>
                <a:gd name="T10" fmla="*/ 1001 w 1044"/>
                <a:gd name="T11" fmla="*/ 109 h 804"/>
                <a:gd name="T12" fmla="*/ 854 w 1044"/>
                <a:gd name="T13" fmla="*/ 17 h 804"/>
                <a:gd name="T14" fmla="*/ 663 w 1044"/>
                <a:gd name="T15" fmla="*/ 6 h 804"/>
                <a:gd name="T16" fmla="*/ 357 w 1044"/>
                <a:gd name="T17" fmla="*/ 24 h 804"/>
                <a:gd name="T18" fmla="*/ 132 w 1044"/>
                <a:gd name="T19" fmla="*/ 126 h 804"/>
                <a:gd name="T20" fmla="*/ 17 w 1044"/>
                <a:gd name="T21" fmla="*/ 293 h 804"/>
                <a:gd name="T22" fmla="*/ 32 w 1044"/>
                <a:gd name="T23" fmla="*/ 475 h 804"/>
                <a:gd name="T24" fmla="*/ 172 w 1044"/>
                <a:gd name="T25" fmla="*/ 661 h 804"/>
                <a:gd name="T26" fmla="*/ 314 w 1044"/>
                <a:gd name="T27" fmla="*/ 759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4" h="804">
                  <a:moveTo>
                    <a:pt x="314" y="759"/>
                  </a:moveTo>
                  <a:cubicBezTo>
                    <a:pt x="373" y="782"/>
                    <a:pt x="448" y="804"/>
                    <a:pt x="523" y="802"/>
                  </a:cubicBezTo>
                  <a:cubicBezTo>
                    <a:pt x="598" y="800"/>
                    <a:pt x="689" y="778"/>
                    <a:pt x="762" y="746"/>
                  </a:cubicBezTo>
                  <a:cubicBezTo>
                    <a:pt x="835" y="714"/>
                    <a:pt x="918" y="681"/>
                    <a:pt x="964" y="612"/>
                  </a:cubicBezTo>
                  <a:cubicBezTo>
                    <a:pt x="1010" y="543"/>
                    <a:pt x="1032" y="414"/>
                    <a:pt x="1038" y="330"/>
                  </a:cubicBezTo>
                  <a:cubicBezTo>
                    <a:pt x="1044" y="246"/>
                    <a:pt x="1032" y="161"/>
                    <a:pt x="1001" y="109"/>
                  </a:cubicBezTo>
                  <a:cubicBezTo>
                    <a:pt x="970" y="57"/>
                    <a:pt x="910" y="34"/>
                    <a:pt x="854" y="17"/>
                  </a:cubicBezTo>
                  <a:cubicBezTo>
                    <a:pt x="798" y="0"/>
                    <a:pt x="746" y="5"/>
                    <a:pt x="663" y="6"/>
                  </a:cubicBezTo>
                  <a:cubicBezTo>
                    <a:pt x="580" y="7"/>
                    <a:pt x="445" y="4"/>
                    <a:pt x="357" y="24"/>
                  </a:cubicBezTo>
                  <a:cubicBezTo>
                    <a:pt x="269" y="44"/>
                    <a:pt x="189" y="81"/>
                    <a:pt x="132" y="126"/>
                  </a:cubicBezTo>
                  <a:cubicBezTo>
                    <a:pt x="75" y="171"/>
                    <a:pt x="32" y="234"/>
                    <a:pt x="17" y="293"/>
                  </a:cubicBezTo>
                  <a:cubicBezTo>
                    <a:pt x="0" y="352"/>
                    <a:pt x="6" y="413"/>
                    <a:pt x="32" y="475"/>
                  </a:cubicBezTo>
                  <a:cubicBezTo>
                    <a:pt x="58" y="537"/>
                    <a:pt x="125" y="614"/>
                    <a:pt x="172" y="661"/>
                  </a:cubicBezTo>
                  <a:cubicBezTo>
                    <a:pt x="219" y="708"/>
                    <a:pt x="255" y="736"/>
                    <a:pt x="314" y="75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68313" y="983506"/>
            <a:ext cx="3886200" cy="2806700"/>
            <a:chOff x="468313" y="983506"/>
            <a:chExt cx="3886200" cy="2806700"/>
          </a:xfrm>
        </p:grpSpPr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468313" y="983506"/>
              <a:ext cx="3886200" cy="2806700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1" name="Freeform 6"/>
            <p:cNvSpPr>
              <a:spLocks/>
            </p:cNvSpPr>
            <p:nvPr/>
          </p:nvSpPr>
          <p:spPr bwMode="auto">
            <a:xfrm rot="20990275">
              <a:off x="887413" y="1504206"/>
              <a:ext cx="2173287" cy="2049462"/>
            </a:xfrm>
            <a:custGeom>
              <a:avLst/>
              <a:gdLst>
                <a:gd name="T0" fmla="*/ 0 w 1506"/>
                <a:gd name="T1" fmla="*/ 1291 h 1291"/>
                <a:gd name="T2" fmla="*/ 624 w 1506"/>
                <a:gd name="T3" fmla="*/ 1115 h 1291"/>
                <a:gd name="T4" fmla="*/ 1044 w 1506"/>
                <a:gd name="T5" fmla="*/ 944 h 1291"/>
                <a:gd name="T6" fmla="*/ 1361 w 1506"/>
                <a:gd name="T7" fmla="*/ 684 h 1291"/>
                <a:gd name="T8" fmla="*/ 1497 w 1506"/>
                <a:gd name="T9" fmla="*/ 382 h 1291"/>
                <a:gd name="T10" fmla="*/ 1414 w 1506"/>
                <a:gd name="T11" fmla="*/ 81 h 1291"/>
                <a:gd name="T12" fmla="*/ 1252 w 1506"/>
                <a:gd name="T1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" h="1291">
                  <a:moveTo>
                    <a:pt x="0" y="1291"/>
                  </a:moveTo>
                  <a:cubicBezTo>
                    <a:pt x="105" y="1261"/>
                    <a:pt x="451" y="1173"/>
                    <a:pt x="624" y="1115"/>
                  </a:cubicBezTo>
                  <a:cubicBezTo>
                    <a:pt x="798" y="1057"/>
                    <a:pt x="921" y="1015"/>
                    <a:pt x="1044" y="944"/>
                  </a:cubicBezTo>
                  <a:cubicBezTo>
                    <a:pt x="1167" y="872"/>
                    <a:pt x="1285" y="778"/>
                    <a:pt x="1361" y="684"/>
                  </a:cubicBezTo>
                  <a:cubicBezTo>
                    <a:pt x="1437" y="591"/>
                    <a:pt x="1488" y="482"/>
                    <a:pt x="1497" y="382"/>
                  </a:cubicBezTo>
                  <a:cubicBezTo>
                    <a:pt x="1506" y="282"/>
                    <a:pt x="1455" y="145"/>
                    <a:pt x="1414" y="81"/>
                  </a:cubicBezTo>
                  <a:cubicBezTo>
                    <a:pt x="1373" y="17"/>
                    <a:pt x="1286" y="17"/>
                    <a:pt x="1252" y="0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" name="Freeform 7"/>
            <p:cNvSpPr>
              <a:spLocks/>
            </p:cNvSpPr>
            <p:nvPr/>
          </p:nvSpPr>
          <p:spPr bwMode="auto">
            <a:xfrm>
              <a:off x="2092325" y="3136156"/>
              <a:ext cx="112713" cy="601662"/>
            </a:xfrm>
            <a:custGeom>
              <a:avLst/>
              <a:gdLst>
                <a:gd name="T0" fmla="*/ 71 w 71"/>
                <a:gd name="T1" fmla="*/ 379 h 379"/>
                <a:gd name="T2" fmla="*/ 1 w 71"/>
                <a:gd name="T3" fmla="*/ 172 h 379"/>
                <a:gd name="T4" fmla="*/ 66 w 71"/>
                <a:gd name="T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379">
                  <a:moveTo>
                    <a:pt x="71" y="379"/>
                  </a:moveTo>
                  <a:cubicBezTo>
                    <a:pt x="59" y="345"/>
                    <a:pt x="2" y="235"/>
                    <a:pt x="1" y="172"/>
                  </a:cubicBezTo>
                  <a:cubicBezTo>
                    <a:pt x="0" y="109"/>
                    <a:pt x="53" y="36"/>
                    <a:pt x="66" y="0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 useBgFill="1">
          <p:nvSpPr>
            <p:cNvPr id="93" name="Freeform 8"/>
            <p:cNvSpPr>
              <a:spLocks/>
            </p:cNvSpPr>
            <p:nvPr/>
          </p:nvSpPr>
          <p:spPr bwMode="auto">
            <a:xfrm>
              <a:off x="684213" y="1642318"/>
              <a:ext cx="2184400" cy="1900238"/>
            </a:xfrm>
            <a:custGeom>
              <a:avLst/>
              <a:gdLst>
                <a:gd name="T0" fmla="*/ 1343 w 1376"/>
                <a:gd name="T1" fmla="*/ 74 h 1197"/>
                <a:gd name="T2" fmla="*/ 1247 w 1376"/>
                <a:gd name="T3" fmla="*/ 34 h 1197"/>
                <a:gd name="T4" fmla="*/ 1201 w 1376"/>
                <a:gd name="T5" fmla="*/ 281 h 1197"/>
                <a:gd name="T6" fmla="*/ 1090 w 1376"/>
                <a:gd name="T7" fmla="*/ 512 h 1197"/>
                <a:gd name="T8" fmla="*/ 862 w 1376"/>
                <a:gd name="T9" fmla="*/ 657 h 1197"/>
                <a:gd name="T10" fmla="*/ 672 w 1376"/>
                <a:gd name="T11" fmla="*/ 749 h 1197"/>
                <a:gd name="T12" fmla="*/ 329 w 1376"/>
                <a:gd name="T13" fmla="*/ 834 h 1197"/>
                <a:gd name="T14" fmla="*/ 120 w 1376"/>
                <a:gd name="T15" fmla="*/ 945 h 1197"/>
                <a:gd name="T16" fmla="*/ 96 w 1376"/>
                <a:gd name="T17" fmla="*/ 1184 h 1197"/>
                <a:gd name="T18" fmla="*/ 696 w 1376"/>
                <a:gd name="T19" fmla="*/ 1022 h 1197"/>
                <a:gd name="T20" fmla="*/ 1126 w 1376"/>
                <a:gd name="T21" fmla="*/ 731 h 1197"/>
                <a:gd name="T22" fmla="*/ 1292 w 1376"/>
                <a:gd name="T23" fmla="*/ 524 h 1197"/>
                <a:gd name="T24" fmla="*/ 1368 w 1376"/>
                <a:gd name="T25" fmla="*/ 291 h 1197"/>
                <a:gd name="T26" fmla="*/ 1343 w 1376"/>
                <a:gd name="T27" fmla="*/ 7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6" h="1197">
                  <a:moveTo>
                    <a:pt x="1343" y="74"/>
                  </a:moveTo>
                  <a:cubicBezTo>
                    <a:pt x="1323" y="31"/>
                    <a:pt x="1271" y="0"/>
                    <a:pt x="1247" y="34"/>
                  </a:cubicBezTo>
                  <a:cubicBezTo>
                    <a:pt x="1223" y="68"/>
                    <a:pt x="1227" y="201"/>
                    <a:pt x="1201" y="281"/>
                  </a:cubicBezTo>
                  <a:cubicBezTo>
                    <a:pt x="1175" y="361"/>
                    <a:pt x="1146" y="449"/>
                    <a:pt x="1090" y="512"/>
                  </a:cubicBezTo>
                  <a:cubicBezTo>
                    <a:pt x="1034" y="575"/>
                    <a:pt x="932" y="618"/>
                    <a:pt x="862" y="657"/>
                  </a:cubicBezTo>
                  <a:cubicBezTo>
                    <a:pt x="792" y="696"/>
                    <a:pt x="761" y="720"/>
                    <a:pt x="672" y="749"/>
                  </a:cubicBezTo>
                  <a:cubicBezTo>
                    <a:pt x="583" y="778"/>
                    <a:pt x="421" y="801"/>
                    <a:pt x="329" y="834"/>
                  </a:cubicBezTo>
                  <a:cubicBezTo>
                    <a:pt x="237" y="867"/>
                    <a:pt x="159" y="887"/>
                    <a:pt x="120" y="945"/>
                  </a:cubicBezTo>
                  <a:cubicBezTo>
                    <a:pt x="81" y="1003"/>
                    <a:pt x="0" y="1171"/>
                    <a:pt x="96" y="1184"/>
                  </a:cubicBezTo>
                  <a:cubicBezTo>
                    <a:pt x="192" y="1197"/>
                    <a:pt x="524" y="1098"/>
                    <a:pt x="696" y="1022"/>
                  </a:cubicBezTo>
                  <a:cubicBezTo>
                    <a:pt x="868" y="946"/>
                    <a:pt x="1027" y="814"/>
                    <a:pt x="1126" y="731"/>
                  </a:cubicBezTo>
                  <a:cubicBezTo>
                    <a:pt x="1225" y="648"/>
                    <a:pt x="1252" y="597"/>
                    <a:pt x="1292" y="524"/>
                  </a:cubicBezTo>
                  <a:cubicBezTo>
                    <a:pt x="1332" y="451"/>
                    <a:pt x="1360" y="366"/>
                    <a:pt x="1368" y="291"/>
                  </a:cubicBezTo>
                  <a:cubicBezTo>
                    <a:pt x="1376" y="216"/>
                    <a:pt x="1363" y="82"/>
                    <a:pt x="1343" y="74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 useBgFill="1">
          <p:nvSpPr>
            <p:cNvPr id="94" name="Freeform 9"/>
            <p:cNvSpPr>
              <a:spLocks/>
            </p:cNvSpPr>
            <p:nvPr/>
          </p:nvSpPr>
          <p:spPr bwMode="auto">
            <a:xfrm>
              <a:off x="1765300" y="1424831"/>
              <a:ext cx="777875" cy="354012"/>
            </a:xfrm>
            <a:custGeom>
              <a:avLst/>
              <a:gdLst>
                <a:gd name="T0" fmla="*/ 148 w 490"/>
                <a:gd name="T1" fmla="*/ 216 h 223"/>
                <a:gd name="T2" fmla="*/ 273 w 490"/>
                <a:gd name="T3" fmla="*/ 140 h 223"/>
                <a:gd name="T4" fmla="*/ 442 w 490"/>
                <a:gd name="T5" fmla="*/ 133 h 223"/>
                <a:gd name="T6" fmla="*/ 485 w 490"/>
                <a:gd name="T7" fmla="*/ 68 h 223"/>
                <a:gd name="T8" fmla="*/ 414 w 490"/>
                <a:gd name="T9" fmla="*/ 7 h 223"/>
                <a:gd name="T10" fmla="*/ 226 w 490"/>
                <a:gd name="T11" fmla="*/ 23 h 223"/>
                <a:gd name="T12" fmla="*/ 104 w 490"/>
                <a:gd name="T13" fmla="*/ 69 h 223"/>
                <a:gd name="T14" fmla="*/ 7 w 490"/>
                <a:gd name="T15" fmla="*/ 178 h 223"/>
                <a:gd name="T16" fmla="*/ 148 w 490"/>
                <a:gd name="T17" fmla="*/ 21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" h="223">
                  <a:moveTo>
                    <a:pt x="148" y="216"/>
                  </a:moveTo>
                  <a:cubicBezTo>
                    <a:pt x="192" y="209"/>
                    <a:pt x="223" y="153"/>
                    <a:pt x="273" y="140"/>
                  </a:cubicBezTo>
                  <a:cubicBezTo>
                    <a:pt x="322" y="126"/>
                    <a:pt x="407" y="145"/>
                    <a:pt x="442" y="133"/>
                  </a:cubicBezTo>
                  <a:cubicBezTo>
                    <a:pt x="477" y="121"/>
                    <a:pt x="490" y="89"/>
                    <a:pt x="485" y="68"/>
                  </a:cubicBezTo>
                  <a:cubicBezTo>
                    <a:pt x="480" y="47"/>
                    <a:pt x="457" y="14"/>
                    <a:pt x="414" y="7"/>
                  </a:cubicBezTo>
                  <a:cubicBezTo>
                    <a:pt x="371" y="0"/>
                    <a:pt x="278" y="13"/>
                    <a:pt x="226" y="23"/>
                  </a:cubicBezTo>
                  <a:cubicBezTo>
                    <a:pt x="174" y="33"/>
                    <a:pt x="141" y="43"/>
                    <a:pt x="104" y="69"/>
                  </a:cubicBezTo>
                  <a:cubicBezTo>
                    <a:pt x="67" y="94"/>
                    <a:pt x="0" y="153"/>
                    <a:pt x="7" y="178"/>
                  </a:cubicBezTo>
                  <a:cubicBezTo>
                    <a:pt x="13" y="203"/>
                    <a:pt x="103" y="223"/>
                    <a:pt x="148" y="216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 useBgFill="1">
          <p:nvSpPr>
            <p:cNvPr id="95" name="Freeform 10"/>
            <p:cNvSpPr>
              <a:spLocks/>
            </p:cNvSpPr>
            <p:nvPr/>
          </p:nvSpPr>
          <p:spPr bwMode="auto">
            <a:xfrm>
              <a:off x="1598613" y="1829643"/>
              <a:ext cx="703262" cy="546100"/>
            </a:xfrm>
            <a:custGeom>
              <a:avLst/>
              <a:gdLst>
                <a:gd name="T0" fmla="*/ 443 w 443"/>
                <a:gd name="T1" fmla="*/ 202 h 344"/>
                <a:gd name="T2" fmla="*/ 186 w 443"/>
                <a:gd name="T3" fmla="*/ 182 h 344"/>
                <a:gd name="T4" fmla="*/ 116 w 443"/>
                <a:gd name="T5" fmla="*/ 28 h 344"/>
                <a:gd name="T6" fmla="*/ 40 w 443"/>
                <a:gd name="T7" fmla="*/ 12 h 344"/>
                <a:gd name="T8" fmla="*/ 10 w 443"/>
                <a:gd name="T9" fmla="*/ 101 h 344"/>
                <a:gd name="T10" fmla="*/ 95 w 443"/>
                <a:gd name="T11" fmla="*/ 269 h 344"/>
                <a:gd name="T12" fmla="*/ 236 w 443"/>
                <a:gd name="T13" fmla="*/ 328 h 344"/>
                <a:gd name="T14" fmla="*/ 393 w 443"/>
                <a:gd name="T15" fmla="*/ 323 h 344"/>
                <a:gd name="T16" fmla="*/ 443 w 443"/>
                <a:gd name="T17" fmla="*/ 20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344">
                  <a:moveTo>
                    <a:pt x="443" y="202"/>
                  </a:moveTo>
                  <a:cubicBezTo>
                    <a:pt x="421" y="163"/>
                    <a:pt x="240" y="211"/>
                    <a:pt x="186" y="182"/>
                  </a:cubicBezTo>
                  <a:cubicBezTo>
                    <a:pt x="132" y="153"/>
                    <a:pt x="140" y="56"/>
                    <a:pt x="116" y="28"/>
                  </a:cubicBezTo>
                  <a:cubicBezTo>
                    <a:pt x="92" y="0"/>
                    <a:pt x="57" y="0"/>
                    <a:pt x="40" y="12"/>
                  </a:cubicBezTo>
                  <a:cubicBezTo>
                    <a:pt x="22" y="25"/>
                    <a:pt x="0" y="59"/>
                    <a:pt x="10" y="101"/>
                  </a:cubicBezTo>
                  <a:cubicBezTo>
                    <a:pt x="19" y="144"/>
                    <a:pt x="57" y="231"/>
                    <a:pt x="95" y="269"/>
                  </a:cubicBezTo>
                  <a:cubicBezTo>
                    <a:pt x="133" y="307"/>
                    <a:pt x="186" y="319"/>
                    <a:pt x="236" y="328"/>
                  </a:cubicBezTo>
                  <a:cubicBezTo>
                    <a:pt x="286" y="337"/>
                    <a:pt x="359" y="344"/>
                    <a:pt x="393" y="323"/>
                  </a:cubicBezTo>
                  <a:cubicBezTo>
                    <a:pt x="427" y="302"/>
                    <a:pt x="433" y="227"/>
                    <a:pt x="443" y="202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" name="Freeform 11"/>
            <p:cNvSpPr>
              <a:spLocks/>
            </p:cNvSpPr>
            <p:nvPr/>
          </p:nvSpPr>
          <p:spPr bwMode="auto">
            <a:xfrm>
              <a:off x="1763713" y="1532781"/>
              <a:ext cx="863600" cy="688975"/>
            </a:xfrm>
            <a:custGeom>
              <a:avLst/>
              <a:gdLst>
                <a:gd name="T0" fmla="*/ 213 w 745"/>
                <a:gd name="T1" fmla="*/ 486 h 513"/>
                <a:gd name="T2" fmla="*/ 356 w 745"/>
                <a:gd name="T3" fmla="*/ 504 h 513"/>
                <a:gd name="T4" fmla="*/ 544 w 745"/>
                <a:gd name="T5" fmla="*/ 434 h 513"/>
                <a:gd name="T6" fmla="*/ 666 w 745"/>
                <a:gd name="T7" fmla="*/ 366 h 513"/>
                <a:gd name="T8" fmla="*/ 740 w 745"/>
                <a:gd name="T9" fmla="*/ 231 h 513"/>
                <a:gd name="T10" fmla="*/ 697 w 745"/>
                <a:gd name="T11" fmla="*/ 97 h 513"/>
                <a:gd name="T12" fmla="*/ 607 w 745"/>
                <a:gd name="T13" fmla="*/ 37 h 513"/>
                <a:gd name="T14" fmla="*/ 437 w 745"/>
                <a:gd name="T15" fmla="*/ 3 h 513"/>
                <a:gd name="T16" fmla="*/ 246 w 745"/>
                <a:gd name="T17" fmla="*/ 18 h 513"/>
                <a:gd name="T18" fmla="*/ 87 w 745"/>
                <a:gd name="T19" fmla="*/ 76 h 513"/>
                <a:gd name="T20" fmla="*/ 11 w 745"/>
                <a:gd name="T21" fmla="*/ 187 h 513"/>
                <a:gd name="T22" fmla="*/ 21 w 745"/>
                <a:gd name="T23" fmla="*/ 308 h 513"/>
                <a:gd name="T24" fmla="*/ 113 w 745"/>
                <a:gd name="T25" fmla="*/ 432 h 513"/>
                <a:gd name="T26" fmla="*/ 213 w 745"/>
                <a:gd name="T27" fmla="*/ 48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5" h="513">
                  <a:moveTo>
                    <a:pt x="213" y="486"/>
                  </a:moveTo>
                  <a:cubicBezTo>
                    <a:pt x="253" y="498"/>
                    <a:pt x="301" y="513"/>
                    <a:pt x="356" y="504"/>
                  </a:cubicBezTo>
                  <a:cubicBezTo>
                    <a:pt x="411" y="495"/>
                    <a:pt x="492" y="457"/>
                    <a:pt x="544" y="434"/>
                  </a:cubicBezTo>
                  <a:cubicBezTo>
                    <a:pt x="596" y="411"/>
                    <a:pt x="633" y="400"/>
                    <a:pt x="666" y="366"/>
                  </a:cubicBezTo>
                  <a:cubicBezTo>
                    <a:pt x="699" y="332"/>
                    <a:pt x="735" y="276"/>
                    <a:pt x="740" y="231"/>
                  </a:cubicBezTo>
                  <a:cubicBezTo>
                    <a:pt x="745" y="186"/>
                    <a:pt x="719" y="129"/>
                    <a:pt x="697" y="97"/>
                  </a:cubicBezTo>
                  <a:cubicBezTo>
                    <a:pt x="675" y="65"/>
                    <a:pt x="650" y="53"/>
                    <a:pt x="607" y="37"/>
                  </a:cubicBezTo>
                  <a:cubicBezTo>
                    <a:pt x="564" y="21"/>
                    <a:pt x="497" y="6"/>
                    <a:pt x="437" y="3"/>
                  </a:cubicBezTo>
                  <a:cubicBezTo>
                    <a:pt x="377" y="0"/>
                    <a:pt x="304" y="6"/>
                    <a:pt x="246" y="18"/>
                  </a:cubicBezTo>
                  <a:cubicBezTo>
                    <a:pt x="188" y="30"/>
                    <a:pt x="126" y="47"/>
                    <a:pt x="87" y="76"/>
                  </a:cubicBezTo>
                  <a:cubicBezTo>
                    <a:pt x="47" y="104"/>
                    <a:pt x="21" y="148"/>
                    <a:pt x="11" y="187"/>
                  </a:cubicBezTo>
                  <a:cubicBezTo>
                    <a:pt x="0" y="226"/>
                    <a:pt x="4" y="267"/>
                    <a:pt x="21" y="308"/>
                  </a:cubicBezTo>
                  <a:cubicBezTo>
                    <a:pt x="38" y="349"/>
                    <a:pt x="80" y="402"/>
                    <a:pt x="113" y="432"/>
                  </a:cubicBezTo>
                  <a:cubicBezTo>
                    <a:pt x="145" y="462"/>
                    <a:pt x="172" y="475"/>
                    <a:pt x="213" y="486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" name="Freeform 12"/>
            <p:cNvSpPr>
              <a:spLocks/>
            </p:cNvSpPr>
            <p:nvPr/>
          </p:nvSpPr>
          <p:spPr bwMode="auto">
            <a:xfrm>
              <a:off x="1476375" y="1342281"/>
              <a:ext cx="1366838" cy="1079500"/>
            </a:xfrm>
            <a:custGeom>
              <a:avLst/>
              <a:gdLst>
                <a:gd name="T0" fmla="*/ 314 w 1044"/>
                <a:gd name="T1" fmla="*/ 759 h 804"/>
                <a:gd name="T2" fmla="*/ 523 w 1044"/>
                <a:gd name="T3" fmla="*/ 802 h 804"/>
                <a:gd name="T4" fmla="*/ 762 w 1044"/>
                <a:gd name="T5" fmla="*/ 746 h 804"/>
                <a:gd name="T6" fmla="*/ 964 w 1044"/>
                <a:gd name="T7" fmla="*/ 612 h 804"/>
                <a:gd name="T8" fmla="*/ 1038 w 1044"/>
                <a:gd name="T9" fmla="*/ 330 h 804"/>
                <a:gd name="T10" fmla="*/ 1001 w 1044"/>
                <a:gd name="T11" fmla="*/ 109 h 804"/>
                <a:gd name="T12" fmla="*/ 854 w 1044"/>
                <a:gd name="T13" fmla="*/ 17 h 804"/>
                <a:gd name="T14" fmla="*/ 663 w 1044"/>
                <a:gd name="T15" fmla="*/ 6 h 804"/>
                <a:gd name="T16" fmla="*/ 357 w 1044"/>
                <a:gd name="T17" fmla="*/ 24 h 804"/>
                <a:gd name="T18" fmla="*/ 132 w 1044"/>
                <a:gd name="T19" fmla="*/ 126 h 804"/>
                <a:gd name="T20" fmla="*/ 17 w 1044"/>
                <a:gd name="T21" fmla="*/ 293 h 804"/>
                <a:gd name="T22" fmla="*/ 32 w 1044"/>
                <a:gd name="T23" fmla="*/ 475 h 804"/>
                <a:gd name="T24" fmla="*/ 172 w 1044"/>
                <a:gd name="T25" fmla="*/ 661 h 804"/>
                <a:gd name="T26" fmla="*/ 314 w 1044"/>
                <a:gd name="T27" fmla="*/ 759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4" h="804">
                  <a:moveTo>
                    <a:pt x="314" y="759"/>
                  </a:moveTo>
                  <a:cubicBezTo>
                    <a:pt x="373" y="782"/>
                    <a:pt x="448" y="804"/>
                    <a:pt x="523" y="802"/>
                  </a:cubicBezTo>
                  <a:cubicBezTo>
                    <a:pt x="598" y="800"/>
                    <a:pt x="689" y="778"/>
                    <a:pt x="762" y="746"/>
                  </a:cubicBezTo>
                  <a:cubicBezTo>
                    <a:pt x="835" y="714"/>
                    <a:pt x="918" y="681"/>
                    <a:pt x="964" y="612"/>
                  </a:cubicBezTo>
                  <a:cubicBezTo>
                    <a:pt x="1010" y="543"/>
                    <a:pt x="1032" y="414"/>
                    <a:pt x="1038" y="330"/>
                  </a:cubicBezTo>
                  <a:cubicBezTo>
                    <a:pt x="1044" y="246"/>
                    <a:pt x="1032" y="161"/>
                    <a:pt x="1001" y="109"/>
                  </a:cubicBezTo>
                  <a:cubicBezTo>
                    <a:pt x="970" y="57"/>
                    <a:pt x="910" y="34"/>
                    <a:pt x="854" y="17"/>
                  </a:cubicBezTo>
                  <a:cubicBezTo>
                    <a:pt x="798" y="0"/>
                    <a:pt x="746" y="5"/>
                    <a:pt x="663" y="6"/>
                  </a:cubicBezTo>
                  <a:cubicBezTo>
                    <a:pt x="580" y="7"/>
                    <a:pt x="445" y="4"/>
                    <a:pt x="357" y="24"/>
                  </a:cubicBezTo>
                  <a:cubicBezTo>
                    <a:pt x="269" y="44"/>
                    <a:pt x="189" y="81"/>
                    <a:pt x="132" y="126"/>
                  </a:cubicBezTo>
                  <a:cubicBezTo>
                    <a:pt x="75" y="171"/>
                    <a:pt x="32" y="234"/>
                    <a:pt x="17" y="293"/>
                  </a:cubicBezTo>
                  <a:cubicBezTo>
                    <a:pt x="0" y="352"/>
                    <a:pt x="6" y="413"/>
                    <a:pt x="32" y="475"/>
                  </a:cubicBezTo>
                  <a:cubicBezTo>
                    <a:pt x="58" y="537"/>
                    <a:pt x="125" y="614"/>
                    <a:pt x="172" y="661"/>
                  </a:cubicBezTo>
                  <a:cubicBezTo>
                    <a:pt x="219" y="708"/>
                    <a:pt x="255" y="736"/>
                    <a:pt x="314" y="75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" name="WordArt 1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195513" y="1702643"/>
              <a:ext cx="180975" cy="2698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25400">
                    <a:solidFill>
                      <a:srgbClr val="000000"/>
                    </a:solidFill>
                    <a:round/>
                    <a:headEnd/>
                    <a:tailEnd type="none" w="med" len="lg"/>
                  </a:ln>
                  <a:solidFill>
                    <a:srgbClr val="FFFFFF"/>
                  </a:solidFill>
                  <a:latin typeface="Arial Black"/>
                </a:rPr>
                <a:t>L</a:t>
              </a:r>
              <a:endParaRPr lang="ko-KR" altLang="en-US" sz="3600" kern="10">
                <a:ln w="25400">
                  <a:solidFill>
                    <a:srgbClr val="000000"/>
                  </a:solidFill>
                  <a:round/>
                  <a:headEnd/>
                  <a:tailEnd type="none" w="med" len="lg"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1114425" y="1127968"/>
              <a:ext cx="2089150" cy="1582738"/>
            </a:xfrm>
            <a:custGeom>
              <a:avLst/>
              <a:gdLst>
                <a:gd name="T0" fmla="*/ 314 w 1044"/>
                <a:gd name="T1" fmla="*/ 759 h 804"/>
                <a:gd name="T2" fmla="*/ 523 w 1044"/>
                <a:gd name="T3" fmla="*/ 802 h 804"/>
                <a:gd name="T4" fmla="*/ 762 w 1044"/>
                <a:gd name="T5" fmla="*/ 746 h 804"/>
                <a:gd name="T6" fmla="*/ 964 w 1044"/>
                <a:gd name="T7" fmla="*/ 612 h 804"/>
                <a:gd name="T8" fmla="*/ 1038 w 1044"/>
                <a:gd name="T9" fmla="*/ 330 h 804"/>
                <a:gd name="T10" fmla="*/ 1001 w 1044"/>
                <a:gd name="T11" fmla="*/ 109 h 804"/>
                <a:gd name="T12" fmla="*/ 854 w 1044"/>
                <a:gd name="T13" fmla="*/ 17 h 804"/>
                <a:gd name="T14" fmla="*/ 663 w 1044"/>
                <a:gd name="T15" fmla="*/ 6 h 804"/>
                <a:gd name="T16" fmla="*/ 357 w 1044"/>
                <a:gd name="T17" fmla="*/ 24 h 804"/>
                <a:gd name="T18" fmla="*/ 132 w 1044"/>
                <a:gd name="T19" fmla="*/ 126 h 804"/>
                <a:gd name="T20" fmla="*/ 17 w 1044"/>
                <a:gd name="T21" fmla="*/ 293 h 804"/>
                <a:gd name="T22" fmla="*/ 32 w 1044"/>
                <a:gd name="T23" fmla="*/ 475 h 804"/>
                <a:gd name="T24" fmla="*/ 172 w 1044"/>
                <a:gd name="T25" fmla="*/ 661 h 804"/>
                <a:gd name="T26" fmla="*/ 314 w 1044"/>
                <a:gd name="T27" fmla="*/ 759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4" h="804">
                  <a:moveTo>
                    <a:pt x="314" y="759"/>
                  </a:moveTo>
                  <a:cubicBezTo>
                    <a:pt x="373" y="782"/>
                    <a:pt x="448" y="804"/>
                    <a:pt x="523" y="802"/>
                  </a:cubicBezTo>
                  <a:cubicBezTo>
                    <a:pt x="598" y="800"/>
                    <a:pt x="689" y="778"/>
                    <a:pt x="762" y="746"/>
                  </a:cubicBezTo>
                  <a:cubicBezTo>
                    <a:pt x="835" y="714"/>
                    <a:pt x="918" y="681"/>
                    <a:pt x="964" y="612"/>
                  </a:cubicBezTo>
                  <a:cubicBezTo>
                    <a:pt x="1010" y="543"/>
                    <a:pt x="1032" y="414"/>
                    <a:pt x="1038" y="330"/>
                  </a:cubicBezTo>
                  <a:cubicBezTo>
                    <a:pt x="1044" y="246"/>
                    <a:pt x="1032" y="161"/>
                    <a:pt x="1001" y="109"/>
                  </a:cubicBezTo>
                  <a:cubicBezTo>
                    <a:pt x="970" y="57"/>
                    <a:pt x="910" y="34"/>
                    <a:pt x="854" y="17"/>
                  </a:cubicBezTo>
                  <a:cubicBezTo>
                    <a:pt x="798" y="0"/>
                    <a:pt x="746" y="5"/>
                    <a:pt x="663" y="6"/>
                  </a:cubicBezTo>
                  <a:cubicBezTo>
                    <a:pt x="580" y="7"/>
                    <a:pt x="445" y="4"/>
                    <a:pt x="357" y="24"/>
                  </a:cubicBezTo>
                  <a:cubicBezTo>
                    <a:pt x="269" y="44"/>
                    <a:pt x="189" y="81"/>
                    <a:pt x="132" y="126"/>
                  </a:cubicBezTo>
                  <a:cubicBezTo>
                    <a:pt x="75" y="171"/>
                    <a:pt x="32" y="234"/>
                    <a:pt x="17" y="293"/>
                  </a:cubicBezTo>
                  <a:cubicBezTo>
                    <a:pt x="0" y="352"/>
                    <a:pt x="6" y="413"/>
                    <a:pt x="32" y="475"/>
                  </a:cubicBezTo>
                  <a:cubicBezTo>
                    <a:pt x="58" y="537"/>
                    <a:pt x="125" y="614"/>
                    <a:pt x="172" y="661"/>
                  </a:cubicBezTo>
                  <a:cubicBezTo>
                    <a:pt x="219" y="708"/>
                    <a:pt x="255" y="736"/>
                    <a:pt x="314" y="75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" name="AutoShape 23"/>
            <p:cNvSpPr>
              <a:spLocks noChangeArrowheads="1"/>
            </p:cNvSpPr>
            <p:nvPr/>
          </p:nvSpPr>
          <p:spPr bwMode="auto">
            <a:xfrm rot="8479981">
              <a:off x="2319338" y="2986931"/>
              <a:ext cx="215900" cy="1730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" name="AutoShape 24"/>
            <p:cNvSpPr>
              <a:spLocks noChangeAspect="1" noChangeArrowheads="1"/>
            </p:cNvSpPr>
            <p:nvPr/>
          </p:nvSpPr>
          <p:spPr bwMode="auto">
            <a:xfrm rot="15126916">
              <a:off x="2035175" y="3429843"/>
              <a:ext cx="215900" cy="215900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7" name="AutoShape 25"/>
            <p:cNvSpPr>
              <a:spLocks noChangeAspect="1" noChangeArrowheads="1"/>
            </p:cNvSpPr>
            <p:nvPr/>
          </p:nvSpPr>
          <p:spPr bwMode="auto">
            <a:xfrm rot="18115316">
              <a:off x="2603500" y="2566243"/>
              <a:ext cx="215900" cy="215900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" name="AutoShape 27"/>
            <p:cNvSpPr>
              <a:spLocks noChangeAspect="1" noChangeArrowheads="1"/>
            </p:cNvSpPr>
            <p:nvPr/>
          </p:nvSpPr>
          <p:spPr bwMode="auto">
            <a:xfrm rot="14581844">
              <a:off x="2787650" y="1566118"/>
              <a:ext cx="215900" cy="215900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9" name="AutoShape 28"/>
            <p:cNvSpPr>
              <a:spLocks noChangeArrowheads="1"/>
            </p:cNvSpPr>
            <p:nvPr/>
          </p:nvSpPr>
          <p:spPr bwMode="auto">
            <a:xfrm rot="9213372">
              <a:off x="1331913" y="3590181"/>
              <a:ext cx="215900" cy="1730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0" name="AutoShape 29"/>
            <p:cNvSpPr>
              <a:spLocks noChangeArrowheads="1"/>
            </p:cNvSpPr>
            <p:nvPr/>
          </p:nvSpPr>
          <p:spPr bwMode="auto">
            <a:xfrm rot="9058234">
              <a:off x="1763713" y="3358406"/>
              <a:ext cx="215900" cy="1730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1" name="AutoShape 30"/>
            <p:cNvSpPr>
              <a:spLocks noChangeArrowheads="1"/>
            </p:cNvSpPr>
            <p:nvPr/>
          </p:nvSpPr>
          <p:spPr bwMode="auto">
            <a:xfrm rot="6422769">
              <a:off x="2937669" y="2084437"/>
              <a:ext cx="215900" cy="17303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" name="AutoShape 31"/>
            <p:cNvSpPr>
              <a:spLocks noChangeArrowheads="1"/>
            </p:cNvSpPr>
            <p:nvPr/>
          </p:nvSpPr>
          <p:spPr bwMode="auto">
            <a:xfrm rot="1336706">
              <a:off x="2579688" y="1254968"/>
              <a:ext cx="215900" cy="17303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4" name="Freeform 41"/>
            <p:cNvSpPr>
              <a:spLocks/>
            </p:cNvSpPr>
            <p:nvPr/>
          </p:nvSpPr>
          <p:spPr bwMode="auto">
            <a:xfrm>
              <a:off x="1379538" y="2215406"/>
              <a:ext cx="815975" cy="350837"/>
            </a:xfrm>
            <a:custGeom>
              <a:avLst/>
              <a:gdLst>
                <a:gd name="T0" fmla="*/ 0 w 514"/>
                <a:gd name="T1" fmla="*/ 0 h 221"/>
                <a:gd name="T2" fmla="*/ 179 w 514"/>
                <a:gd name="T3" fmla="*/ 151 h 221"/>
                <a:gd name="T4" fmla="*/ 514 w 514"/>
                <a:gd name="T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4" h="221">
                  <a:moveTo>
                    <a:pt x="0" y="0"/>
                  </a:moveTo>
                  <a:cubicBezTo>
                    <a:pt x="30" y="26"/>
                    <a:pt x="93" y="114"/>
                    <a:pt x="179" y="151"/>
                  </a:cubicBezTo>
                  <a:cubicBezTo>
                    <a:pt x="265" y="188"/>
                    <a:pt x="444" y="206"/>
                    <a:pt x="514" y="221"/>
                  </a:cubicBezTo>
                </a:path>
              </a:pathLst>
            </a:custGeom>
            <a:noFill/>
            <a:ln w="635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6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한랭전선이 온난전선보가 빠른 이유</a:t>
            </a:r>
            <a:r>
              <a:rPr lang="en-US" altLang="ko-KR" sz="3600" dirty="0" smtClean="0">
                <a:solidFill>
                  <a:schemeClr val="tx1"/>
                </a:solidFill>
              </a:rPr>
              <a:t>?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2.bp.blogspot.com/-xQ7XNcJeu5c/VOnH_qY-EYI/AAAAAAAACsw/c3lIP-RMWk0/s1600/cold_st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9" y="1057241"/>
            <a:ext cx="3200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mnY0uStDIsI/VOnH--cZfAI/AAAAAAAACro/ED7jka5a828/s1600/cold_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7" y="2857699"/>
            <a:ext cx="32099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boivAliIhQM/VOnICcmleuI/AAAAAAAACso/ZQ_7EhF5g_U/s1600/warm_st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12" y="1157254"/>
            <a:ext cx="31623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ci3xfK5_-54/VOnIBfkQuNI/AAAAAAAACsM/VmW5liaaU44/s1600/warm_e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25" y="2852936"/>
            <a:ext cx="31908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아래쪽 화살표 5"/>
          <p:cNvSpPr/>
          <p:nvPr/>
        </p:nvSpPr>
        <p:spPr>
          <a:xfrm>
            <a:off x="2195736" y="2595529"/>
            <a:ext cx="432048" cy="262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아래쪽 화살표 48"/>
          <p:cNvSpPr/>
          <p:nvPr/>
        </p:nvSpPr>
        <p:spPr>
          <a:xfrm>
            <a:off x="6417832" y="2590766"/>
            <a:ext cx="432048" cy="262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Picture 4" descr="http://3.bp.blogspot.com/-mnY0uStDIsI/VOnH--cZfAI/AAAAAAAACro/ED7jka5a828/s1600/cold_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32099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 flipH="1" flipV="1">
            <a:off x="1691680" y="4725144"/>
            <a:ext cx="216024" cy="1368152"/>
          </a:xfrm>
          <a:prstGeom prst="line">
            <a:avLst/>
          </a:prstGeom>
          <a:ln w="57150"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8" descr="http://4.bp.blogspot.com/-ci3xfK5_-54/VOnIBfkQuNI/AAAAAAAACsM/VmW5liaaU44/s1600/warm_e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13311"/>
            <a:ext cx="31908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직선 연결선 53"/>
          <p:cNvCxnSpPr/>
          <p:nvPr/>
        </p:nvCxnSpPr>
        <p:spPr>
          <a:xfrm flipV="1">
            <a:off x="5940152" y="4797823"/>
            <a:ext cx="1449986" cy="1295473"/>
          </a:xfrm>
          <a:prstGeom prst="line">
            <a:avLst/>
          </a:prstGeom>
          <a:ln w="57150">
            <a:solidFill>
              <a:srgbClr val="4F81B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아래쪽 화살표 56"/>
          <p:cNvSpPr/>
          <p:nvPr/>
        </p:nvSpPr>
        <p:spPr>
          <a:xfrm>
            <a:off x="2195736" y="4390966"/>
            <a:ext cx="432048" cy="262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아래쪽 화살표 57"/>
          <p:cNvSpPr/>
          <p:nvPr/>
        </p:nvSpPr>
        <p:spPr>
          <a:xfrm>
            <a:off x="6417832" y="4386203"/>
            <a:ext cx="432048" cy="262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10561" y="37890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무거움</a:t>
            </a:r>
            <a:endParaRPr lang="ko-KR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991063" y="38179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무거움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73178" y="29969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가벼움</a:t>
            </a:r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71101" y="29969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가벼움</a:t>
            </a:r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1331640" y="1988840"/>
            <a:ext cx="2232248" cy="283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오른쪽 화살표 64"/>
          <p:cNvSpPr/>
          <p:nvPr/>
        </p:nvSpPr>
        <p:spPr>
          <a:xfrm>
            <a:off x="5549021" y="2030892"/>
            <a:ext cx="2232248" cy="283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761" y="8367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한랭전선</a:t>
            </a:r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6056292" y="8367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온</a:t>
            </a:r>
            <a:r>
              <a:rPr lang="ko-KR" altLang="en-US" dirty="0"/>
              <a:t>난</a:t>
            </a:r>
            <a:r>
              <a:rPr lang="ko-KR" altLang="en-US" dirty="0" smtClean="0"/>
              <a:t>전선</a:t>
            </a:r>
            <a:endParaRPr lang="ko-KR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979728" y="55892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마찰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293821" y="56979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마찰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6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한랭전선이 온난전선보가 빠른 이유</a:t>
            </a:r>
            <a:r>
              <a:rPr lang="en-US" altLang="ko-KR" sz="3600" dirty="0" smtClean="0">
                <a:solidFill>
                  <a:schemeClr val="tx1"/>
                </a:solidFill>
              </a:rPr>
              <a:t>?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2.bp.blogspot.com/-4Q1xWHSeBRM/VOnIAkkD62I/AAAAAAAACsA/uJsCS16RF50/s1600/momentum_converv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5" y="1290734"/>
            <a:ext cx="2452015" cy="2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ZfPsqmoIcw0/VOnIA-5eKnI/AAAAAAAACsI/sRnAUMG02pw/s1600/momentum_convervation_fro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5" y="1734144"/>
            <a:ext cx="2655367" cy="1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YVzIr4E8M5w/VOnIAEY6i-I/AAAAAAAACr0/VdjUWF5RWe8/s1600/front_velocit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92" y="2204864"/>
            <a:ext cx="1683523" cy="4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-m9Hmw_0aAVA/VOnH_DLUZSI/AAAAAAAACrk/7Oa7kfbrTWk/s1600/cold_front_velocit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92" y="2979343"/>
            <a:ext cx="2115572" cy="4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3.bp.blogspot.com/-bGz4pUBiYlU/VOnH--QnRMI/AAAAAAAACrg/mlASZ6XnJ3Y/s1600/cold_front_velocity_resul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0792"/>
            <a:ext cx="2003326" cy="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3.bp.blogspot.com/-uKc5TLceWMc/VOnIBr9cvHI/AAAAAAAACsY/DATQiOurOco/s1600/warm_front_velocity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92" y="3817008"/>
            <a:ext cx="2115572" cy="4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1.bp.blogspot.com/-ojNfH0ArEcs/VOnIBwqYCxI/AAAAAAAACsc/g0xhg7g3ZAs/s1600/warm_front_velocity_resul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11513"/>
            <a:ext cx="1762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3.bp.blogspot.com/-pH8ApsoZHCY/VOnH_81qRoI/AAAAAAAACrw/30XQiVnglsU/s1600/diff_cold_warm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/>
          <a:stretch/>
        </p:blipFill>
        <p:spPr bwMode="auto">
          <a:xfrm>
            <a:off x="4484004" y="4797152"/>
            <a:ext cx="3322027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96752"/>
            <a:ext cx="368402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운동량 보존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혼합공기의 이동 속도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한랭전선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 smtClean="0"/>
              <a:t>온난전선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 smtClean="0"/>
              <a:t>한랭전선과 온난전선의 이동속도 차이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423014" y="572322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el-GR" altLang="ko-KR" dirty="0" smtClean="0"/>
              <a:t>ρ</a:t>
            </a:r>
            <a:r>
              <a:rPr lang="en-US" altLang="ko-KR" baseline="-25000" dirty="0"/>
              <a:t>c 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&gt; </a:t>
            </a:r>
            <a:r>
              <a:rPr lang="el-GR" altLang="ko-KR" dirty="0" smtClean="0"/>
              <a:t>ρ</a:t>
            </a:r>
            <a:r>
              <a:rPr lang="en-US" altLang="ko-KR" baseline="-25000" dirty="0" smtClean="0"/>
              <a:t>w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90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열대저기압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77989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적도지역 </a:t>
            </a:r>
            <a:r>
              <a:rPr lang="en-US" altLang="ko-KR" dirty="0" smtClean="0"/>
              <a:t>(8-15˚)</a:t>
            </a:r>
            <a:r>
              <a:rPr lang="ko-KR" altLang="en-US" dirty="0" smtClean="0"/>
              <a:t>의 대기의 가열에 의한 상승기류 발생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상승기류에 의해 발생한 저기압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전선을 동반하지 않으며 동심원의 구조를 가짐</a:t>
            </a:r>
            <a:r>
              <a:rPr lang="en-US" altLang="ko-KR" dirty="0" smtClean="0"/>
              <a:t>(</a:t>
            </a:r>
            <a:r>
              <a:rPr lang="ko-KR" altLang="en-US" dirty="0" smtClean="0"/>
              <a:t>온대저기압과의 차이점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dirty="0" smtClean="0"/>
              <a:t>150-500 km (</a:t>
            </a:r>
            <a:r>
              <a:rPr lang="ko-KR" altLang="en-US" dirty="0" smtClean="0"/>
              <a:t>태풍은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200-1500 km)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5408488" cy="356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1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열대저기압 분류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77910"/>
              </p:ext>
            </p:extLst>
          </p:nvPr>
        </p:nvGraphicFramePr>
        <p:xfrm>
          <a:off x="179512" y="1500033"/>
          <a:ext cx="8856984" cy="4449247"/>
        </p:xfrm>
        <a:graphic>
          <a:graphicData uri="http://schemas.openxmlformats.org/drawingml/2006/table">
            <a:tbl>
              <a:tblPr/>
              <a:tblGrid>
                <a:gridCol w="2952328"/>
                <a:gridCol w="3672408"/>
                <a:gridCol w="1152128"/>
                <a:gridCol w="1080120"/>
              </a:tblGrid>
              <a:tr h="767987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0" dirty="0">
                          <a:effectLst/>
                        </a:rPr>
                        <a:t>중심부근 최대풍속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0" dirty="0">
                          <a:effectLst/>
                        </a:rPr>
                        <a:t>세계기상기구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b="0" dirty="0">
                          <a:effectLst/>
                        </a:rPr>
                        <a:t>한국</a:t>
                      </a:r>
                      <a:r>
                        <a:rPr lang="en-US" altLang="ko-KR" b="0" dirty="0">
                          <a:effectLst/>
                        </a:rPr>
                        <a:t>/</a:t>
                      </a:r>
                      <a:r>
                        <a:rPr lang="ko-KR" altLang="en-US" b="0" dirty="0">
                          <a:effectLst/>
                        </a:rPr>
                        <a:t>일본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72643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17m/s </a:t>
                      </a:r>
                      <a:r>
                        <a:rPr lang="ko-KR" altLang="en-US">
                          <a:effectLst/>
                        </a:rPr>
                        <a:t>미만</a:t>
                      </a:r>
                      <a:r>
                        <a:rPr lang="en-US" altLang="ko-KR">
                          <a:effectLst/>
                        </a:rPr>
                        <a:t>(34</a:t>
                      </a:r>
                      <a:r>
                        <a:rPr lang="en-US">
                          <a:effectLst/>
                        </a:rPr>
                        <a:t>knots</a:t>
                      </a:r>
                      <a:r>
                        <a:rPr lang="ko-KR" altLang="en-US">
                          <a:effectLst/>
                        </a:rPr>
                        <a:t>미만</a:t>
                      </a:r>
                      <a:r>
                        <a:rPr lang="en-US" altLang="ko-KR">
                          <a:effectLst/>
                        </a:rPr>
                        <a:t>)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 smtClean="0">
                          <a:effectLst/>
                        </a:rPr>
                        <a:t>열대저압부</a:t>
                      </a:r>
                      <a:endParaRPr lang="en-US" altLang="ko-KR" dirty="0" smtClean="0">
                        <a:effectLst/>
                      </a:endParaRPr>
                    </a:p>
                    <a:p>
                      <a:pPr algn="ctr"/>
                      <a:r>
                        <a:rPr lang="en-US" altLang="ko-KR" dirty="0" smtClean="0">
                          <a:effectLst/>
                        </a:rPr>
                        <a:t>(</a:t>
                      </a:r>
                      <a:r>
                        <a:rPr lang="en-US" dirty="0">
                          <a:effectLst/>
                        </a:rPr>
                        <a:t>TD : Tropical Depression)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</a:rPr>
                        <a:t> 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6798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17m/s -24m/s (34-47knots)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>
                          <a:effectLst/>
                        </a:rPr>
                        <a:t>열대폭풍</a:t>
                      </a:r>
                      <a:endParaRPr lang="en-US" altLang="ko-KR" dirty="0" smtClean="0">
                        <a:effectLst/>
                      </a:endParaRPr>
                    </a:p>
                    <a:p>
                      <a:pPr algn="ctr"/>
                      <a:r>
                        <a:rPr lang="en-US" altLang="ko-KR" dirty="0" smtClean="0">
                          <a:effectLst/>
                        </a:rPr>
                        <a:t>(</a:t>
                      </a:r>
                      <a:r>
                        <a:rPr lang="en-US" dirty="0">
                          <a:effectLst/>
                        </a:rPr>
                        <a:t>TS : Tropical Storm)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TS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</a:rPr>
                        <a:t>태 풍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72643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25m/s -32m/s (48-63knots)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</a:rPr>
                        <a:t>강한 </a:t>
                      </a:r>
                      <a:r>
                        <a:rPr lang="ko-KR" altLang="en-US" dirty="0" smtClean="0">
                          <a:effectLst/>
                        </a:rPr>
                        <a:t>열대폭풍</a:t>
                      </a:r>
                      <a:endParaRPr lang="en-US" altLang="ko-KR" dirty="0" smtClean="0">
                        <a:effectLst/>
                      </a:endParaRPr>
                    </a:p>
                    <a:p>
                      <a:pPr algn="ctr"/>
                      <a:r>
                        <a:rPr lang="en-US" altLang="ko-KR" dirty="0" smtClean="0">
                          <a:effectLst/>
                        </a:rPr>
                        <a:t>(</a:t>
                      </a:r>
                      <a:r>
                        <a:rPr lang="en-US" dirty="0" smtClean="0">
                          <a:effectLst/>
                        </a:rPr>
                        <a:t>STS </a:t>
                      </a:r>
                      <a:r>
                        <a:rPr lang="en-US" dirty="0">
                          <a:effectLst/>
                        </a:rPr>
                        <a:t>: Severe Tropical Storm)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STS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6798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33m/s </a:t>
                      </a:r>
                      <a:r>
                        <a:rPr lang="ko-KR" altLang="en-US">
                          <a:effectLst/>
                        </a:rPr>
                        <a:t>이상</a:t>
                      </a:r>
                      <a:r>
                        <a:rPr lang="en-US" altLang="ko-KR">
                          <a:effectLst/>
                        </a:rPr>
                        <a:t>(64</a:t>
                      </a:r>
                      <a:r>
                        <a:rPr lang="en-US">
                          <a:effectLst/>
                        </a:rPr>
                        <a:t>knots</a:t>
                      </a:r>
                      <a:r>
                        <a:rPr lang="ko-KR" altLang="en-US">
                          <a:effectLst/>
                        </a:rPr>
                        <a:t>이상</a:t>
                      </a:r>
                      <a:r>
                        <a:rPr lang="en-US" altLang="ko-KR">
                          <a:effectLst/>
                        </a:rPr>
                        <a:t>)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>
                          <a:effectLst/>
                        </a:rPr>
                        <a:t>태풍</a:t>
                      </a:r>
                      <a:endParaRPr lang="en-US" altLang="ko-KR" dirty="0" smtClean="0">
                        <a:effectLst/>
                      </a:endParaRPr>
                    </a:p>
                    <a:p>
                      <a:pPr algn="ctr"/>
                      <a:r>
                        <a:rPr lang="en-US" altLang="ko-KR" dirty="0" smtClean="0">
                          <a:effectLst/>
                        </a:rPr>
                        <a:t>(</a:t>
                      </a:r>
                      <a:r>
                        <a:rPr lang="en-US" dirty="0">
                          <a:effectLst/>
                        </a:rPr>
                        <a:t>TY : Typhoon)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TY</a:t>
                      </a:r>
                    </a:p>
                  </a:txBody>
                  <a:tcPr marL="0" marR="0" marT="76200" marB="66675" anchor="ctr">
                    <a:lnL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1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태풍의 영향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5729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동아시아 및 동남아시아 미크로네시아 일대에 영향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여름철에 집중</a:t>
            </a:r>
            <a:endParaRPr lang="en-US" altLang="ko-KR" dirty="0" smtClean="0"/>
          </a:p>
        </p:txBody>
      </p:sp>
      <p:pic>
        <p:nvPicPr>
          <p:cNvPr id="100354" name="Picture 2" descr="http://blog.kma.go.kr/attach/1/12483959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99" y="3861048"/>
            <a:ext cx="5156001" cy="28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사용자 삽입 이미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00" y="1844824"/>
            <a:ext cx="67818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3501008"/>
            <a:ext cx="492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[2001-2010 </a:t>
            </a:r>
            <a:r>
              <a:rPr lang="ko-KR" altLang="en-US" dirty="0" smtClean="0"/>
              <a:t>우리나라에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영향을 준 태풍 현황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654877"/>
            <a:ext cx="2335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[</a:t>
            </a:r>
            <a:r>
              <a:rPr lang="ko-KR" altLang="en-US" dirty="0" smtClean="0"/>
              <a:t>기상특보 발표 현황</a:t>
            </a:r>
            <a:r>
              <a:rPr lang="en-US" altLang="ko-KR" dirty="0" smtClean="0"/>
              <a:t>]</a:t>
            </a:r>
          </a:p>
          <a:p>
            <a:pPr algn="ctr"/>
            <a:r>
              <a:rPr lang="en-US" altLang="ko-KR" dirty="0" smtClean="0"/>
              <a:t>(2007-2011)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03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548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기단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9" y="1017802"/>
            <a:ext cx="44644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정의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수평적으로 수백 </a:t>
            </a:r>
            <a:r>
              <a:rPr lang="en-US" altLang="ko-KR" dirty="0" smtClean="0"/>
              <a:t>km</a:t>
            </a:r>
            <a:r>
              <a:rPr lang="ko-KR" altLang="en-US" dirty="0" smtClean="0"/>
              <a:t>에 걸쳐 유사한 물리적 특성</a:t>
            </a:r>
            <a:r>
              <a:rPr lang="en-US" altLang="ko-KR" dirty="0" smtClean="0"/>
              <a:t>(</a:t>
            </a:r>
            <a:r>
              <a:rPr lang="ko-KR" altLang="en-US" dirty="0" smtClean="0"/>
              <a:t>온도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습도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가진 공기덩어리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연직으로 물리적 특성은 다름</a:t>
            </a:r>
            <a:r>
              <a:rPr lang="en-US" altLang="ko-KR" dirty="0" smtClean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기단의 생성과정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지표로부터의 열 및 수증기의 교환 및 기단 내부의 혼합 및 복사과정을 통해  생성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/>
              <a:t>기단의 변질</a:t>
            </a:r>
            <a:r>
              <a:rPr lang="en-US" altLang="ko-KR" dirty="0"/>
              <a:t>: </a:t>
            </a:r>
            <a:r>
              <a:rPr lang="ko-KR" altLang="en-US" dirty="0"/>
              <a:t>기단의 성질은 발생지역</a:t>
            </a:r>
            <a:r>
              <a:rPr lang="en-US" altLang="ko-KR" dirty="0"/>
              <a:t>(</a:t>
            </a:r>
            <a:r>
              <a:rPr lang="ko-KR" altLang="en-US" dirty="0"/>
              <a:t>대륙</a:t>
            </a:r>
            <a:r>
              <a:rPr lang="en-US" altLang="ko-KR" dirty="0"/>
              <a:t>/</a:t>
            </a:r>
            <a:r>
              <a:rPr lang="ko-KR" altLang="en-US" dirty="0"/>
              <a:t>해양</a:t>
            </a:r>
            <a:r>
              <a:rPr lang="en-US" altLang="ko-KR" dirty="0"/>
              <a:t>, </a:t>
            </a:r>
            <a:r>
              <a:rPr lang="ko-KR" altLang="en-US" dirty="0"/>
              <a:t>고위도</a:t>
            </a:r>
            <a:r>
              <a:rPr lang="en-US" altLang="ko-KR" dirty="0"/>
              <a:t>/</a:t>
            </a:r>
            <a:r>
              <a:rPr lang="ko-KR" altLang="en-US" dirty="0"/>
              <a:t>저위도</a:t>
            </a:r>
            <a:r>
              <a:rPr lang="en-US" altLang="ko-KR" dirty="0"/>
              <a:t>)</a:t>
            </a:r>
            <a:r>
              <a:rPr lang="ko-KR" altLang="en-US" dirty="0"/>
              <a:t> 및 변질과정</a:t>
            </a:r>
            <a:r>
              <a:rPr lang="en-US" altLang="ko-KR" dirty="0"/>
              <a:t>(</a:t>
            </a:r>
            <a:r>
              <a:rPr lang="ko-KR" altLang="en-US" dirty="0"/>
              <a:t>이동지역의 지표 상태</a:t>
            </a:r>
            <a:r>
              <a:rPr lang="en-US" altLang="ko-KR" dirty="0"/>
              <a:t>)</a:t>
            </a:r>
            <a:r>
              <a:rPr lang="ko-KR" altLang="en-US" dirty="0"/>
              <a:t>에 의존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73" y="961256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직선 연결선 8"/>
          <p:cNvCxnSpPr/>
          <p:nvPr/>
        </p:nvCxnSpPr>
        <p:spPr>
          <a:xfrm flipV="1">
            <a:off x="5848673" y="847350"/>
            <a:ext cx="3115815" cy="30857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구름 9"/>
          <p:cNvSpPr/>
          <p:nvPr/>
        </p:nvSpPr>
        <p:spPr>
          <a:xfrm>
            <a:off x="5848673" y="1928398"/>
            <a:ext cx="1271173" cy="7004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대륙성기단</a:t>
            </a:r>
            <a:endParaRPr lang="ko-KR" altLang="en-US" sz="1400" dirty="0"/>
          </a:p>
        </p:txBody>
      </p:sp>
      <p:sp>
        <p:nvSpPr>
          <p:cNvPr id="11" name="구름 10"/>
          <p:cNvSpPr/>
          <p:nvPr/>
        </p:nvSpPr>
        <p:spPr>
          <a:xfrm>
            <a:off x="7588313" y="2329408"/>
            <a:ext cx="1203370" cy="7004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해양성기단</a:t>
            </a:r>
            <a:endParaRPr lang="ko-KR" altLang="en-US" sz="14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5848673" y="2465086"/>
            <a:ext cx="2971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구름 15"/>
          <p:cNvSpPr/>
          <p:nvPr/>
        </p:nvSpPr>
        <p:spPr>
          <a:xfrm>
            <a:off x="6804248" y="1105272"/>
            <a:ext cx="1385750" cy="7576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rgbClr val="FFFF00"/>
                </a:solidFill>
              </a:rPr>
              <a:t>한랭기단</a:t>
            </a:r>
            <a:endParaRPr lang="ko-KR" altLang="en-US" sz="1400" dirty="0">
              <a:solidFill>
                <a:srgbClr val="FFFF00"/>
              </a:solidFill>
            </a:endParaRPr>
          </a:p>
        </p:txBody>
      </p:sp>
      <p:sp>
        <p:nvSpPr>
          <p:cNvPr id="17" name="구름 16"/>
          <p:cNvSpPr/>
          <p:nvPr/>
        </p:nvSpPr>
        <p:spPr>
          <a:xfrm>
            <a:off x="6476238" y="3013041"/>
            <a:ext cx="1287216" cy="9016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rgbClr val="FFFF00"/>
                </a:solidFill>
              </a:rPr>
              <a:t>온난기단</a:t>
            </a:r>
            <a:endParaRPr lang="ko-KR" altLang="en-US" sz="1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cfile219.uf.daum.net/image/186AD9504DC0D6ED1EAD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69" y="4069360"/>
            <a:ext cx="2971799" cy="27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</a:t>
            </a:r>
            <a:r>
              <a:rPr lang="en-US" altLang="ko-KR" sz="3600" dirty="0" smtClean="0">
                <a:solidFill>
                  <a:schemeClr val="tx1"/>
                </a:solidFill>
              </a:rPr>
              <a:t>(Typhoon)</a:t>
            </a:r>
            <a:r>
              <a:rPr lang="ko-KR" altLang="en-US" sz="3600" dirty="0" smtClean="0">
                <a:solidFill>
                  <a:schemeClr val="tx1"/>
                </a:solidFill>
              </a:rPr>
              <a:t>의 유래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71080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그리스신화에 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등장하는 크고 무서운 괴물 </a:t>
            </a:r>
            <a:r>
              <a:rPr lang="ko-KR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티폰</a:t>
            </a: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(</a:t>
            </a:r>
            <a:r>
              <a:rPr lang="en-US" altLang="ko-K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typhon</a:t>
            </a: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에서 </a:t>
            </a: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유래</a:t>
            </a:r>
            <a:endParaRPr lang="en-US" altLang="ko-KR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굴림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아라비아어로 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폭풍우를 뜻하는 </a:t>
            </a:r>
            <a:r>
              <a:rPr lang="en-US" altLang="ko-K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tufan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에서 </a:t>
            </a: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유래</a:t>
            </a:r>
            <a:endParaRPr lang="en-US" altLang="ko-KR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굴림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중국의</a:t>
            </a: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거센 바람이라는 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뜻의 </a:t>
            </a:r>
            <a:r>
              <a:rPr lang="ko-KR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풍사에서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유래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굴림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중국의 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결렬한 바람이라는 뜻의 대풍에서 </a:t>
            </a: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유래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굴림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오키나와에서 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만들어진 </a:t>
            </a: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말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굴림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한국</a:t>
            </a: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조선시대 </a:t>
            </a:r>
            <a:r>
              <a:rPr lang="ko-KR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구풍이라는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 명칭 사용 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굴림" pitchFamily="50" charset="-127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ko-KR" altLang="en-US" dirty="0"/>
          </a:p>
        </p:txBody>
      </p:sp>
      <p:pic>
        <p:nvPicPr>
          <p:cNvPr id="8" name="Picture 2" descr="http://postfiles5.naver.net/data19/2006/7/14/116/%C5%B0%B8%DE%B6%F32_1-yamu0717.jpg?type=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98244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7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태풍의 명칭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452840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호주의 </a:t>
            </a:r>
            <a:r>
              <a:rPr lang="ko-KR" altLang="en-US" dirty="0" err="1" smtClean="0"/>
              <a:t>예보관이</a:t>
            </a:r>
            <a:r>
              <a:rPr lang="ko-KR" altLang="en-US" dirty="0" smtClean="0"/>
              <a:t> 최초로 사용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자신이 싫어하는 정치가 이름 명명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dirty="0" smtClean="0"/>
              <a:t>2</a:t>
            </a:r>
            <a:r>
              <a:rPr lang="ko-KR" altLang="en-US" dirty="0" smtClean="0"/>
              <a:t>차 세계대전 이후 미군에 의해 공식적 명명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자신의 아내나 애인 등 여성의 이름 사용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dirty="0" smtClean="0"/>
              <a:t>1978</a:t>
            </a:r>
            <a:r>
              <a:rPr lang="ko-KR" altLang="en-US" dirty="0" smtClean="0"/>
              <a:t>년 이후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남성과 여성 이름 번갈아 사용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성차별 논란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dirty="0" smtClean="0"/>
              <a:t>2000</a:t>
            </a:r>
            <a:r>
              <a:rPr lang="ko-KR" altLang="en-US" dirty="0" smtClean="0"/>
              <a:t>년</a:t>
            </a:r>
            <a:r>
              <a:rPr lang="en-US" altLang="ko-KR" dirty="0"/>
              <a:t> </a:t>
            </a:r>
            <a:r>
              <a:rPr lang="ko-KR" altLang="en-US" dirty="0" smtClean="0"/>
              <a:t>이후</a:t>
            </a:r>
            <a:r>
              <a:rPr lang="en-US" altLang="ko-KR" dirty="0" smtClean="0"/>
              <a:t>: </a:t>
            </a:r>
            <a:r>
              <a:rPr lang="ko-KR" altLang="en-US" dirty="0" smtClean="0"/>
              <a:t>태풍위원회에서 회원국 고유 이름으로 변경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총 </a:t>
            </a:r>
            <a:r>
              <a:rPr lang="en-US" altLang="ko-KR" dirty="0" smtClean="0"/>
              <a:t>14</a:t>
            </a:r>
            <a:r>
              <a:rPr lang="ko-KR" altLang="en-US" dirty="0" smtClean="0"/>
              <a:t>개국에서 국가별 </a:t>
            </a:r>
            <a:r>
              <a:rPr lang="en-US" altLang="ko-KR" dirty="0"/>
              <a:t>10</a:t>
            </a:r>
            <a:r>
              <a:rPr lang="ko-KR" altLang="en-US" dirty="0"/>
              <a:t>개 </a:t>
            </a:r>
            <a:r>
              <a:rPr lang="ko-KR" altLang="en-US" dirty="0" smtClean="0"/>
              <a:t>제출하여 총 </a:t>
            </a:r>
            <a:r>
              <a:rPr lang="en-US" altLang="ko-KR" dirty="0" smtClean="0"/>
              <a:t>140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dirty="0"/>
              <a:t>28</a:t>
            </a:r>
            <a:r>
              <a:rPr lang="ko-KR" altLang="en-US" dirty="0"/>
              <a:t>개씩 </a:t>
            </a:r>
            <a:r>
              <a:rPr lang="en-US" altLang="ko-KR" dirty="0"/>
              <a:t>5</a:t>
            </a:r>
            <a:r>
              <a:rPr lang="ko-KR" altLang="en-US" dirty="0" smtClean="0"/>
              <a:t>개조로 구분하여 순차적 명명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665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태풍의 명칭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101378" name="Picture 2" descr="http://blog.s1.co.kr/attach/1/9386549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94" y="957282"/>
            <a:ext cx="6282329" cy="58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090339" y="2434281"/>
            <a:ext cx="792088" cy="36004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>
            <a:stCxn id="2" idx="1"/>
          </p:cNvCxnSpPr>
          <p:nvPr/>
        </p:nvCxnSpPr>
        <p:spPr>
          <a:xfrm flipH="1">
            <a:off x="2267744" y="2614301"/>
            <a:ext cx="58225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2420888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2011</a:t>
            </a:r>
            <a:r>
              <a:rPr lang="ko-KR" altLang="en-US" dirty="0" smtClean="0"/>
              <a:t>년 제 </a:t>
            </a:r>
            <a:r>
              <a:rPr lang="en-US" altLang="ko-KR" dirty="0" smtClean="0"/>
              <a:t>9</a:t>
            </a:r>
            <a:r>
              <a:rPr lang="ko-KR" altLang="en-US" dirty="0" smtClean="0"/>
              <a:t>호 태풍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788024" y="4160803"/>
            <a:ext cx="792088" cy="36004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3" idx="1"/>
          </p:cNvCxnSpPr>
          <p:nvPr/>
        </p:nvCxnSpPr>
        <p:spPr>
          <a:xfrm flipH="1">
            <a:off x="2451415" y="4340823"/>
            <a:ext cx="23366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414908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2013</a:t>
            </a:r>
            <a:r>
              <a:rPr lang="ko-KR" altLang="en-US" dirty="0" smtClean="0"/>
              <a:t>년 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호 태풍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10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태풍의 구분</a:t>
            </a:r>
            <a:r>
              <a:rPr lang="en-US" altLang="ko-KR" sz="2400" dirty="0" smtClean="0">
                <a:solidFill>
                  <a:schemeClr val="tx1"/>
                </a:solidFill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</a:rPr>
              <a:t>대한민국 기상청 기준</a:t>
            </a:r>
            <a:r>
              <a:rPr lang="en-US" altLang="ko-KR" sz="2400" dirty="0" smtClean="0">
                <a:solidFill>
                  <a:schemeClr val="tx1"/>
                </a:solidFill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강도구분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27584" y="1363871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기준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최대풍속 </a:t>
            </a:r>
            <a:r>
              <a:rPr lang="en-US" altLang="ko-KR" sz="1600" dirty="0" smtClean="0"/>
              <a:t>(m/s)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약</a:t>
            </a:r>
            <a:r>
              <a:rPr lang="en-US" altLang="ko-KR" sz="1600" dirty="0" smtClean="0"/>
              <a:t>: 17.2-24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중</a:t>
            </a:r>
            <a:r>
              <a:rPr lang="en-US" altLang="ko-KR" sz="1600" dirty="0" smtClean="0"/>
              <a:t>: 25-32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강</a:t>
            </a:r>
            <a:r>
              <a:rPr lang="en-US" altLang="ko-KR" sz="1600" dirty="0" smtClean="0"/>
              <a:t>: 32-43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매우 강</a:t>
            </a:r>
            <a:r>
              <a:rPr lang="en-US" altLang="ko-KR" sz="1600" dirty="0" smtClean="0"/>
              <a:t>: 44 </a:t>
            </a:r>
            <a:r>
              <a:rPr lang="ko-KR" altLang="en-US" sz="1600" dirty="0" smtClean="0"/>
              <a:t>이상</a:t>
            </a:r>
            <a:endParaRPr lang="en-US" altLang="ko-KR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51920" y="98072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크기구분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211960" y="1363871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기준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풍속 </a:t>
            </a:r>
            <a:r>
              <a:rPr lang="en-US" altLang="ko-KR" sz="1600" dirty="0" smtClean="0"/>
              <a:t>15m/s </a:t>
            </a:r>
            <a:r>
              <a:rPr lang="ko-KR" altLang="en-US" sz="1600" dirty="0" smtClean="0"/>
              <a:t>이상의 반경</a:t>
            </a:r>
            <a:endParaRPr lang="en-US" altLang="ko-KR" sz="1600" dirty="0" smtClean="0"/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소</a:t>
            </a:r>
            <a:r>
              <a:rPr lang="ko-KR" altLang="en-US" sz="1600" dirty="0"/>
              <a:t>형</a:t>
            </a:r>
            <a:r>
              <a:rPr lang="en-US" altLang="ko-KR" sz="1600" dirty="0" smtClean="0"/>
              <a:t>: 300 km </a:t>
            </a:r>
            <a:r>
              <a:rPr lang="ko-KR" altLang="en-US" sz="1600" dirty="0" smtClean="0"/>
              <a:t>미만</a:t>
            </a:r>
            <a:endParaRPr lang="en-US" altLang="ko-KR" sz="1600" dirty="0" smtClean="0"/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중형</a:t>
            </a:r>
            <a:r>
              <a:rPr lang="en-US" altLang="ko-KR" sz="1600" dirty="0" smtClean="0"/>
              <a:t>: 300-500 km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대형</a:t>
            </a:r>
            <a:r>
              <a:rPr lang="en-US" altLang="ko-KR" sz="1600" dirty="0" smtClean="0"/>
              <a:t>: 500-800 km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초대형</a:t>
            </a:r>
            <a:r>
              <a:rPr lang="en-US" altLang="ko-KR" sz="1600" dirty="0" smtClean="0"/>
              <a:t>: 800 km </a:t>
            </a:r>
            <a:r>
              <a:rPr lang="ko-KR" altLang="en-US" sz="1600" dirty="0" smtClean="0"/>
              <a:t>이상</a:t>
            </a:r>
            <a:endParaRPr lang="en-US" altLang="ko-KR" sz="1600" dirty="0" smtClean="0"/>
          </a:p>
        </p:txBody>
      </p:sp>
      <p:pic>
        <p:nvPicPr>
          <p:cNvPr id="102404" name="Picture 4" descr="Typhoon Muifa Aug 1 2011 015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23336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51920" y="3501008"/>
            <a:ext cx="42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태풍 </a:t>
            </a:r>
            <a:r>
              <a:rPr lang="ko-KR" altLang="en-US" dirty="0" err="1" smtClean="0"/>
              <a:t>무이파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매우 강한 태풍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211960" y="3998674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ko-KR" sz="1600" dirty="0" smtClean="0"/>
              <a:t>2011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호 태풍</a:t>
            </a:r>
            <a:endParaRPr lang="en-US" altLang="ko-KR" sz="1600" dirty="0" smtClean="0"/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최대 풍속</a:t>
            </a:r>
            <a:r>
              <a:rPr lang="en-US" altLang="ko-KR" sz="1600" dirty="0" smtClean="0"/>
              <a:t>: 50 m/s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최대 크기</a:t>
            </a:r>
            <a:r>
              <a:rPr lang="en-US" altLang="ko-KR" sz="1600" dirty="0" smtClean="0"/>
              <a:t>: 580 km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ko-KR" altLang="en-US" sz="1600" dirty="0" smtClean="0"/>
              <a:t>최저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기압</a:t>
            </a:r>
            <a:r>
              <a:rPr lang="en-US" altLang="ko-KR" sz="1600" dirty="0" smtClean="0"/>
              <a:t>: 930 </a:t>
            </a:r>
            <a:r>
              <a:rPr lang="en-US" altLang="ko-KR" sz="1600" dirty="0" err="1" smtClean="0"/>
              <a:t>hPa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2109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태풍의 발생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633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북태평양 서쪽 북위 </a:t>
            </a:r>
            <a:r>
              <a:rPr lang="en-US" altLang="ko-KR" dirty="0" smtClean="0"/>
              <a:t>5-25˚, </a:t>
            </a:r>
            <a:r>
              <a:rPr lang="ko-KR" altLang="en-US" dirty="0" smtClean="0"/>
              <a:t>동경 </a:t>
            </a:r>
            <a:r>
              <a:rPr lang="en-US" altLang="ko-KR" dirty="0"/>
              <a:t>120-160 ˚ </a:t>
            </a:r>
            <a:r>
              <a:rPr lang="ko-KR" altLang="en-US" dirty="0" smtClean="0"/>
              <a:t>해역에서 발생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높은 수온과 무역풍의 수렴 지역인 적도전선 부근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37137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태풍의 이동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72603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초기의 태풍은 무역풍을 따라 동에서 서로 이동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err="1" smtClean="0"/>
              <a:t>전향력의</a:t>
            </a:r>
            <a:r>
              <a:rPr lang="ko-KR" altLang="en-US" dirty="0" smtClean="0"/>
              <a:t> 영향으로 </a:t>
            </a:r>
            <a:r>
              <a:rPr lang="ko-KR" altLang="en-US" dirty="0" err="1" smtClean="0"/>
              <a:t>북서진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err="1" smtClean="0"/>
              <a:t>전향점에서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북동진하며</a:t>
            </a:r>
            <a:r>
              <a:rPr lang="ko-KR" altLang="en-US" dirty="0" smtClean="0"/>
              <a:t> 소멸</a:t>
            </a:r>
            <a:r>
              <a:rPr lang="en-US" altLang="ko-KR" dirty="0" smtClean="0"/>
              <a:t>(7-9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</a:t>
            </a:r>
            <a:r>
              <a:rPr lang="ko-KR" altLang="en-US" dirty="0" smtClean="0"/>
              <a:t> 또는 서쪽으로 이동</a:t>
            </a:r>
            <a:r>
              <a:rPr lang="en-US" altLang="ko-KR" dirty="0" smtClean="0"/>
              <a:t>(6</a:t>
            </a:r>
            <a:r>
              <a:rPr lang="ko-KR" altLang="en-US" dirty="0" smtClean="0"/>
              <a:t>월 이전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/>
              <a:t>북태평양고기압의 가장자리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/>
              <a:t>북동무역풍과 편서풍의 영향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ko-KR" altLang="en-US" dirty="0"/>
          </a:p>
        </p:txBody>
      </p:sp>
      <p:pic>
        <p:nvPicPr>
          <p:cNvPr id="106498" name="Picture 2" descr="http://web.kma.go.kr/images/focus_pcrm/kma_focus_img13_110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7705"/>
            <a:ext cx="4414548" cy="28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http://postfiles15.naver.net/20120824_62/science_talk_1345792237441qwFyp_JPEG/%C5%C2%C7%B3_%B0%E6%B7%CE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40767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태풍의 성장과 구조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5" y="980728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태풍의 성장</a:t>
            </a:r>
            <a:endParaRPr lang="en-US" altLang="ko-K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고온의 해수면으로부터 수증기 공급</a:t>
            </a:r>
            <a:endParaRPr lang="en-US" altLang="ko-K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상대습도 증가</a:t>
            </a: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상승에 의한 기온하강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응결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잠열</a:t>
            </a:r>
            <a:r>
              <a:rPr lang="ko-KR" altLang="en-US" dirty="0" smtClean="0"/>
              <a:t> 방출</a:t>
            </a: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dirty="0" err="1" smtClean="0"/>
              <a:t>잠열은</a:t>
            </a:r>
            <a:r>
              <a:rPr lang="ko-KR" altLang="en-US" dirty="0" smtClean="0"/>
              <a:t> 운동에너지로 전환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상승기류 강화</a:t>
            </a:r>
            <a:endParaRPr lang="en-US" altLang="ko-K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지속적인 수증기 공급 및 </a:t>
            </a:r>
            <a:r>
              <a:rPr lang="ko-KR" altLang="en-US" dirty="0" err="1" smtClean="0"/>
              <a:t>잠열</a:t>
            </a:r>
            <a:r>
              <a:rPr lang="ko-KR" altLang="en-US" dirty="0" smtClean="0"/>
              <a:t> 방출을 통한 성장 가속화</a:t>
            </a:r>
            <a:endParaRPr lang="en-US" altLang="ko-K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태풍의 구조</a:t>
            </a:r>
            <a:endParaRPr lang="en-US" altLang="ko-K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중심에서는 바람이 없고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중심부근에서 최대 풍속의 경도풍과 유사한 바람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중심에서 멀어질수록 풍속 감소</a:t>
            </a:r>
            <a:endParaRPr lang="en-US" altLang="ko-K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외부로 유입되는 공기는 태풍의 벽을 따라 나선형 상승 기류</a:t>
            </a:r>
            <a:endParaRPr lang="en-US" altLang="ko-KR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태풍의 눈에서는 하강기류</a:t>
            </a:r>
            <a:endParaRPr lang="en-US" altLang="ko-KR" dirty="0" smtClean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08257"/>
            <a:ext cx="3488720" cy="277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8" name="Picture 6" descr="http://typ.kma.go.kr/TYPHOON/images/contents/img_contents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488720" cy="28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가항반원과 위험반원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가항반원</a:t>
            </a:r>
            <a:r>
              <a:rPr lang="en-US" altLang="ko-KR" dirty="0" smtClean="0"/>
              <a:t>: </a:t>
            </a:r>
            <a:r>
              <a:rPr lang="ko-KR" altLang="en-US" dirty="0" smtClean="0"/>
              <a:t>태풍의 이동방향의 태풍의 내부바람의 풍향이 반대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위험반원</a:t>
            </a:r>
            <a:r>
              <a:rPr lang="en-US" altLang="ko-KR" dirty="0" smtClean="0"/>
              <a:t>: </a:t>
            </a:r>
            <a:r>
              <a:rPr lang="ko-KR" altLang="en-US" dirty="0" smtClean="0"/>
              <a:t>태풍의 이동방향과 태풍의 내부바람의 풍향이 같음</a:t>
            </a:r>
            <a:endParaRPr lang="ko-KR" altLang="en-US" dirty="0"/>
          </a:p>
        </p:txBody>
      </p:sp>
      <p:pic>
        <p:nvPicPr>
          <p:cNvPr id="7" name="Picture 4" descr="http://kasc.webmir.co.kr/upload/editor/200909/2009090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760"/>
            <a:ext cx="4684584" cy="518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태풍의 소멸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123159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낮은 해수면 온도에 의한 소멸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잠열</a:t>
            </a:r>
            <a:r>
              <a:rPr lang="ko-KR" altLang="en-US" dirty="0" smtClean="0"/>
              <a:t> 감소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지표에 도달하며 소멸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마찰력 증가 및 </a:t>
            </a:r>
            <a:r>
              <a:rPr lang="ko-KR" altLang="en-US" dirty="0" err="1" smtClean="0"/>
              <a:t>잠열</a:t>
            </a:r>
            <a:r>
              <a:rPr lang="ko-KR" altLang="en-US" dirty="0" smtClean="0"/>
              <a:t> 감소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강한 고기압에 의한 진로 차단</a:t>
            </a:r>
            <a:endParaRPr lang="ko-KR" altLang="en-US" dirty="0"/>
          </a:p>
        </p:txBody>
      </p:sp>
      <p:pic>
        <p:nvPicPr>
          <p:cNvPr id="6" name="Picture 2" descr="http://hlu.hanlyo.ac.kr/~civil/envi/images3/4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5"/>
          <a:stretch/>
        </p:blipFill>
        <p:spPr bwMode="auto">
          <a:xfrm>
            <a:off x="35496" y="3356992"/>
            <a:ext cx="4667164" cy="319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2" descr="http://onkweather.kweather.co.kr/data/cheditor4/1207/tAmFXnEPWUvLYUT8azrp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07" y="3843902"/>
            <a:ext cx="4055981" cy="25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태풍의 역기능과 </a:t>
            </a:r>
            <a:r>
              <a:rPr lang="ko-KR" altLang="en-US" sz="3600" dirty="0">
                <a:solidFill>
                  <a:schemeClr val="tx1"/>
                </a:solidFill>
              </a:rPr>
              <a:t>순</a:t>
            </a:r>
            <a:r>
              <a:rPr lang="ko-KR" altLang="en-US" sz="3600" dirty="0" smtClean="0">
                <a:solidFill>
                  <a:schemeClr val="tx1"/>
                </a:solidFill>
              </a:rPr>
              <a:t>기능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img.yonhapnews.co.kr/etc/graphic/YH/2012/08/28/GYH2012082800120004400_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6966"/>
            <a:ext cx="5689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80967" y="980728"/>
            <a:ext cx="321151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ko-KR" altLang="en-US" dirty="0"/>
              <a:t>순기능</a:t>
            </a:r>
            <a:endParaRPr lang="en-US" altLang="ko-KR" sz="1800" dirty="0"/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ko-KR" altLang="en-US" sz="1800" dirty="0"/>
              <a:t>가뭄해갈</a:t>
            </a:r>
            <a:endParaRPr lang="en-US" altLang="ko-KR" sz="1800" dirty="0"/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ko-KR" altLang="en-US" sz="1800" dirty="0"/>
              <a:t>대기정화</a:t>
            </a:r>
            <a:endParaRPr lang="en-US" altLang="ko-KR" sz="1800" dirty="0"/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ko-KR" altLang="en-US" sz="1800" dirty="0"/>
              <a:t>지구에너지 균형</a:t>
            </a:r>
            <a:endParaRPr lang="en-US" altLang="ko-KR" sz="1800" dirty="0"/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ko-KR" altLang="en-US" sz="1800" dirty="0"/>
              <a:t>해수의 혼합</a:t>
            </a:r>
            <a:endParaRPr lang="en-US" altLang="ko-KR" sz="1800" dirty="0"/>
          </a:p>
          <a:p>
            <a:pPr>
              <a:defRPr/>
            </a:pPr>
            <a:r>
              <a:rPr lang="en-US" altLang="ko-KR" sz="1800" dirty="0"/>
              <a:t>	-&gt;</a:t>
            </a:r>
            <a:r>
              <a:rPr lang="ko-KR" altLang="en-US" sz="1800" dirty="0"/>
              <a:t>플랑크톤 공급</a:t>
            </a:r>
            <a:endParaRPr lang="en-US" altLang="ko-KR" sz="1800" dirty="0"/>
          </a:p>
          <a:p>
            <a:pPr>
              <a:defRPr/>
            </a:pPr>
            <a:r>
              <a:rPr lang="en-US" altLang="ko-KR" sz="1800" dirty="0"/>
              <a:t>	-&gt;</a:t>
            </a:r>
            <a:r>
              <a:rPr lang="ko-KR" altLang="en-US" sz="1800" dirty="0"/>
              <a:t>산소량 증가</a:t>
            </a:r>
            <a:endParaRPr lang="en-US" altLang="ko-KR" sz="1800" dirty="0"/>
          </a:p>
          <a:p>
            <a:pPr>
              <a:defRPr/>
            </a:pPr>
            <a:r>
              <a:rPr lang="en-US" altLang="ko-KR" sz="1800" dirty="0"/>
              <a:t>	-&gt;</a:t>
            </a:r>
            <a:r>
              <a:rPr lang="ko-KR" altLang="en-US" sz="1800" dirty="0"/>
              <a:t>적조현상 방지</a:t>
            </a:r>
            <a:endParaRPr lang="en-US" altLang="ko-KR" sz="1800" dirty="0"/>
          </a:p>
          <a:p>
            <a:pPr>
              <a:defRPr/>
            </a:pPr>
            <a:r>
              <a:rPr lang="en-US" altLang="ko-KR" sz="1800" dirty="0"/>
              <a:t>	</a:t>
            </a:r>
            <a:r>
              <a:rPr lang="en-US" altLang="ko-KR" sz="1800" dirty="0" smtClean="0"/>
              <a:t>-&gt;</a:t>
            </a:r>
            <a:r>
              <a:rPr lang="ko-KR" altLang="en-US" sz="1800" dirty="0" smtClean="0"/>
              <a:t>각종 </a:t>
            </a:r>
            <a:r>
              <a:rPr lang="ko-KR" altLang="en-US" sz="1800" dirty="0"/>
              <a:t>병충해 방지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25004" y="980728"/>
            <a:ext cx="3211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ko-KR" altLang="en-US"/>
              <a:t>역기능</a:t>
            </a:r>
          </a:p>
        </p:txBody>
      </p:sp>
    </p:spTree>
    <p:extLst>
      <p:ext uri="{BB962C8B-B14F-4D97-AF65-F5344CB8AC3E}">
        <p14:creationId xmlns:p14="http://schemas.microsoft.com/office/powerpoint/2010/main" val="24380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기단의 변질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017801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기단이 이동하면서 하층에서부터 지표면 또는 해수면의 영향을 받아 하층에서부터 기단의 성질 변화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열역학적</a:t>
            </a:r>
            <a:r>
              <a:rPr lang="en-US" altLang="ko-KR" dirty="0"/>
              <a:t> </a:t>
            </a:r>
            <a:r>
              <a:rPr lang="ko-KR" altLang="en-US" dirty="0" smtClean="0"/>
              <a:t>변화</a:t>
            </a:r>
            <a:endParaRPr lang="en-US" altLang="ko-KR" dirty="0" smtClean="0"/>
          </a:p>
          <a:p>
            <a:r>
              <a:rPr lang="en-US" altLang="ko-KR" dirty="0" smtClean="0"/>
              <a:t>    - </a:t>
            </a:r>
            <a:r>
              <a:rPr lang="ko-KR" altLang="en-US" dirty="0" smtClean="0"/>
              <a:t>지표로부터의 </a:t>
            </a:r>
            <a:r>
              <a:rPr lang="ko-KR" altLang="en-US" dirty="0" err="1" smtClean="0"/>
              <a:t>열공급</a:t>
            </a:r>
            <a:r>
              <a:rPr lang="ko-KR" altLang="en-US" dirty="0" smtClean="0"/>
              <a:t> 및 손실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증발</a:t>
            </a:r>
            <a:r>
              <a:rPr lang="en-US" altLang="ko-KR" dirty="0" smtClean="0"/>
              <a:t>(</a:t>
            </a:r>
            <a:r>
              <a:rPr lang="ko-KR" altLang="en-US" dirty="0" smtClean="0"/>
              <a:t>습윤</a:t>
            </a:r>
            <a:r>
              <a:rPr lang="en-US" altLang="ko-KR" dirty="0" smtClean="0"/>
              <a:t>)</a:t>
            </a:r>
            <a:r>
              <a:rPr lang="ko-KR" altLang="en-US" dirty="0" smtClean="0"/>
              <a:t> 및 응결</a:t>
            </a:r>
            <a:r>
              <a:rPr lang="en-US" altLang="ko-KR" dirty="0" smtClean="0"/>
              <a:t>(</a:t>
            </a:r>
            <a:r>
              <a:rPr lang="ko-KR" altLang="en-US" dirty="0" smtClean="0"/>
              <a:t>건조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역학적 변화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난류에 의한 공기의 혼합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공기의 상승과 하강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</p:txBody>
      </p:sp>
      <p:pic>
        <p:nvPicPr>
          <p:cNvPr id="88066" name="Picture 2" descr="http://study.zumst.com/upload/00-N33-00-22-10/2_2_13_1_%EA%B8%B0%EC%95%95%EA%B3%BC%20%EA%B8%B0%EB%8B%A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80" y="3861048"/>
            <a:ext cx="4320000" cy="28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udy.zumst.com/upload/00-N33-00-22-10/2_2_13_1_%EA%B8%B0%EC%95%95%EA%B3%BC%20%EA%B8%B0%EB%8B%A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80" y="995680"/>
            <a:ext cx="4320000" cy="28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우리나라 주변의 기단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90114" name="Picture 2" descr="http://lg-sl.net/sl_image/ODIC/ODIC2008040130/ODIC20080401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8"/>
            <a:ext cx="3528392" cy="23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" y="3501008"/>
            <a:ext cx="8651240" cy="327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5936" y="98072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우리나라는 계절마다 성격이 다른 기단의 영향을 받음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적도기단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여름철 적도지역에서 발생한 기단이 한반도까지 북상하여 영향을 미침</a:t>
            </a:r>
            <a:r>
              <a:rPr lang="en-US" altLang="ko-KR" dirty="0" smtClean="0"/>
              <a:t>(</a:t>
            </a:r>
            <a:r>
              <a:rPr lang="ko-KR" altLang="en-US" dirty="0" smtClean="0"/>
              <a:t>태풍</a:t>
            </a:r>
            <a:r>
              <a:rPr lang="en-US" altLang="ko-K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35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전선이란</a:t>
            </a:r>
            <a:r>
              <a:rPr lang="en-US" altLang="ko-KR" sz="3600" dirty="0" smtClean="0">
                <a:solidFill>
                  <a:schemeClr val="tx1"/>
                </a:solidFill>
              </a:rPr>
              <a:t>?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91138" name="Picture 2" descr="http://nie.chosun.com/Upload/Editor/201373093822_9380487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21" y="3606129"/>
            <a:ext cx="39611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980728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err="1" smtClean="0"/>
              <a:t>전선면</a:t>
            </a:r>
            <a:r>
              <a:rPr lang="en-US" altLang="ko-KR" dirty="0" smtClean="0"/>
              <a:t>: </a:t>
            </a:r>
            <a:r>
              <a:rPr lang="ko-KR" altLang="en-US" dirty="0" smtClean="0"/>
              <a:t>두 </a:t>
            </a:r>
            <a:r>
              <a:rPr lang="ko-KR" altLang="en-US" dirty="0" smtClean="0"/>
              <a:t>기단이 만나는 경계면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기온 및 습도의 변화가 큼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전선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전선면과</a:t>
            </a:r>
            <a:r>
              <a:rPr lang="ko-KR" altLang="en-US" dirty="0" smtClean="0"/>
              <a:t> 지표면이 만나는 선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전선의 종류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한랭전선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온난전선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정체전선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폐색전선</a:t>
            </a:r>
            <a:endParaRPr lang="en-US" altLang="ko-KR" dirty="0" smtClean="0"/>
          </a:p>
        </p:txBody>
      </p:sp>
      <p:pic>
        <p:nvPicPr>
          <p:cNvPr id="11" name="Picture 2" descr="http://content.answcdn.com/main/content/img/McGrawHill/Encyclopedia/images/CE273200FG0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88" y="1013864"/>
            <a:ext cx="3642932" cy="24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4" name="Picture 8" descr="http://proi.edupia.com/contents/proicontents/proi/proi/middle/SchoolBook/seb/ssh_images/14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4963"/>
            <a:ext cx="2304256" cy="35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3501008"/>
            <a:ext cx="19704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온난기단</a:t>
            </a:r>
            <a:r>
              <a:rPr lang="en-US" altLang="ko-KR" sz="1600" dirty="0" smtClean="0"/>
              <a:t>&gt;</a:t>
            </a:r>
            <a:r>
              <a:rPr lang="ko-KR" altLang="en-US" sz="1600" dirty="0" smtClean="0"/>
              <a:t>한랭기단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한랭기단</a:t>
            </a:r>
            <a:r>
              <a:rPr lang="en-US" altLang="ko-KR" sz="1600" dirty="0" smtClean="0"/>
              <a:t>&gt;</a:t>
            </a:r>
            <a:r>
              <a:rPr lang="ko-KR" altLang="en-US" sz="1600" dirty="0" smtClean="0"/>
              <a:t>온난기단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전선 </a:t>
            </a:r>
            <a:r>
              <a:rPr lang="en-US" altLang="ko-KR" sz="1600" dirty="0" err="1" smtClean="0"/>
              <a:t>vs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전선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한랭기단</a:t>
            </a:r>
            <a:r>
              <a:rPr lang="en-US" altLang="ko-KR" sz="1600" dirty="0" smtClean="0"/>
              <a:t>=</a:t>
            </a:r>
            <a:r>
              <a:rPr lang="ko-KR" altLang="en-US" sz="1600" dirty="0" smtClean="0"/>
              <a:t>온난기단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699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온난전선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78213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가벼운 온난기단이 무거운 한랭기단을 타고 위로 상승하며 생기는 전선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err="1" smtClean="0"/>
              <a:t>전선면의</a:t>
            </a:r>
            <a:r>
              <a:rPr lang="ko-KR" altLang="en-US" dirty="0" smtClean="0"/>
              <a:t> 경사가 완만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층운 또는 층적운 발생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넓은 범위의 이슬비 형태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ko-KR" altLang="en-US" dirty="0"/>
          </a:p>
        </p:txBody>
      </p:sp>
      <p:pic>
        <p:nvPicPr>
          <p:cNvPr id="93186" name="Picture 2" descr="http://proi.edupia.com/contents/proicontents/proi/proi/middle/SchoolBook/seb/ssh_images/14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58978"/>
            <a:ext cx="4229005" cy="44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543379" y="3482326"/>
            <a:ext cx="2969420" cy="2621052"/>
            <a:chOff x="2925" y="346"/>
            <a:chExt cx="2541" cy="1905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159" y="482"/>
              <a:ext cx="1723" cy="680"/>
            </a:xfrm>
            <a:custGeom>
              <a:avLst/>
              <a:gdLst>
                <a:gd name="T0" fmla="*/ 0 w 1723"/>
                <a:gd name="T1" fmla="*/ 680 h 680"/>
                <a:gd name="T2" fmla="*/ 952 w 1723"/>
                <a:gd name="T3" fmla="*/ 544 h 680"/>
                <a:gd name="T4" fmla="*/ 1451 w 1723"/>
                <a:gd name="T5" fmla="*/ 317 h 680"/>
                <a:gd name="T6" fmla="*/ 1723 w 1723"/>
                <a:gd name="T7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3" h="680">
                  <a:moveTo>
                    <a:pt x="0" y="680"/>
                  </a:moveTo>
                  <a:cubicBezTo>
                    <a:pt x="355" y="642"/>
                    <a:pt x="710" y="604"/>
                    <a:pt x="952" y="544"/>
                  </a:cubicBezTo>
                  <a:cubicBezTo>
                    <a:pt x="1194" y="484"/>
                    <a:pt x="1322" y="408"/>
                    <a:pt x="1451" y="317"/>
                  </a:cubicBezTo>
                  <a:cubicBezTo>
                    <a:pt x="1580" y="226"/>
                    <a:pt x="1685" y="121"/>
                    <a:pt x="1723" y="0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AutoShape 5"/>
            <p:cNvSpPr>
              <a:spLocks noChangeAspect="1" noChangeArrowheads="1"/>
            </p:cNvSpPr>
            <p:nvPr/>
          </p:nvSpPr>
          <p:spPr bwMode="auto">
            <a:xfrm rot="-411283">
              <a:off x="3312" y="1050"/>
              <a:ext cx="181" cy="181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AutoShape 6"/>
            <p:cNvSpPr>
              <a:spLocks noChangeAspect="1" noChangeArrowheads="1"/>
            </p:cNvSpPr>
            <p:nvPr/>
          </p:nvSpPr>
          <p:spPr bwMode="auto">
            <a:xfrm rot="-637430">
              <a:off x="3808" y="973"/>
              <a:ext cx="181" cy="181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AutoShape 7"/>
            <p:cNvSpPr>
              <a:spLocks noChangeAspect="1" noChangeArrowheads="1"/>
            </p:cNvSpPr>
            <p:nvPr/>
          </p:nvSpPr>
          <p:spPr bwMode="auto">
            <a:xfrm rot="-1546969">
              <a:off x="4293" y="851"/>
              <a:ext cx="181" cy="181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AutoShape 8"/>
            <p:cNvSpPr>
              <a:spLocks noChangeAspect="1" noChangeArrowheads="1"/>
            </p:cNvSpPr>
            <p:nvPr/>
          </p:nvSpPr>
          <p:spPr bwMode="auto">
            <a:xfrm rot="-3259870">
              <a:off x="4705" y="548"/>
              <a:ext cx="181" cy="181"/>
            </a:xfrm>
            <a:custGeom>
              <a:avLst/>
              <a:gdLst>
                <a:gd name="G0" fmla="+- 433 0 0"/>
                <a:gd name="G1" fmla="+- 69367 0 0"/>
                <a:gd name="G2" fmla="+- 0 0 69367"/>
                <a:gd name="T0" fmla="*/ 0 256 1"/>
                <a:gd name="T1" fmla="*/ 180 256 1"/>
                <a:gd name="G3" fmla="+- 69367 T0 T1"/>
                <a:gd name="T2" fmla="*/ 0 256 1"/>
                <a:gd name="T3" fmla="*/ 90 256 1"/>
                <a:gd name="G4" fmla="+- 69367 T2 T3"/>
                <a:gd name="G5" fmla="*/ G4 2 1"/>
                <a:gd name="T4" fmla="*/ 90 256 1"/>
                <a:gd name="T5" fmla="*/ 0 256 1"/>
                <a:gd name="G6" fmla="+- 69367 T4 T5"/>
                <a:gd name="G7" fmla="*/ G6 2 1"/>
                <a:gd name="G8" fmla="abs 693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33"/>
                <a:gd name="G18" fmla="*/ 433 1 2"/>
                <a:gd name="G19" fmla="+- G18 5400 0"/>
                <a:gd name="G20" fmla="cos G19 69367"/>
                <a:gd name="G21" fmla="sin G19 69367"/>
                <a:gd name="G22" fmla="+- G20 10800 0"/>
                <a:gd name="G23" fmla="+- G21 10800 0"/>
                <a:gd name="G24" fmla="+- 10800 0 G20"/>
                <a:gd name="G25" fmla="+- 433 10800 0"/>
                <a:gd name="G26" fmla="?: G9 G17 G25"/>
                <a:gd name="G27" fmla="?: G9 0 21600"/>
                <a:gd name="G28" fmla="cos 10800 69367"/>
                <a:gd name="G29" fmla="sin 10800 69367"/>
                <a:gd name="G30" fmla="sin 433 69367"/>
                <a:gd name="G31" fmla="+- G28 10800 0"/>
                <a:gd name="G32" fmla="+- G29 10800 0"/>
                <a:gd name="G33" fmla="+- G30 10800 0"/>
                <a:gd name="G34" fmla="?: G4 0 G31"/>
                <a:gd name="G35" fmla="?: 69367 G34 0"/>
                <a:gd name="G36" fmla="?: G6 G35 G31"/>
                <a:gd name="G37" fmla="+- 21600 0 G36"/>
                <a:gd name="G38" fmla="?: G4 0 G33"/>
                <a:gd name="G39" fmla="?: 693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416 w 21600"/>
                <a:gd name="T15" fmla="*/ 10903 h 21600"/>
                <a:gd name="T16" fmla="*/ 10800 w 21600"/>
                <a:gd name="T17" fmla="*/ 11233 h 21600"/>
                <a:gd name="T18" fmla="*/ 5184 w 21600"/>
                <a:gd name="T19" fmla="*/ 1090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232" y="10807"/>
                  </a:moveTo>
                  <a:cubicBezTo>
                    <a:pt x="11228" y="11043"/>
                    <a:pt x="11036" y="11232"/>
                    <a:pt x="10800" y="11232"/>
                  </a:cubicBezTo>
                  <a:cubicBezTo>
                    <a:pt x="10563" y="11232"/>
                    <a:pt x="10371" y="11043"/>
                    <a:pt x="10367" y="10807"/>
                  </a:cubicBezTo>
                  <a:lnTo>
                    <a:pt x="1" y="10999"/>
                  </a:lnTo>
                  <a:cubicBezTo>
                    <a:pt x="110" y="16885"/>
                    <a:pt x="4913" y="21599"/>
                    <a:pt x="10800" y="21599"/>
                  </a:cubicBezTo>
                  <a:cubicBezTo>
                    <a:pt x="16686" y="21599"/>
                    <a:pt x="21489" y="16885"/>
                    <a:pt x="21598" y="1099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71" y="520"/>
              <a:ext cx="932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b="1" dirty="0" smtClean="0">
                  <a:solidFill>
                    <a:schemeClr val="accent2"/>
                  </a:solidFill>
                  <a:ea typeface="굴림" pitchFamily="50" charset="-127"/>
                </a:rPr>
                <a:t>온난기단</a:t>
              </a:r>
              <a:endParaRPr lang="en-GB" altLang="ko-KR" b="1" dirty="0">
                <a:solidFill>
                  <a:schemeClr val="accent2"/>
                </a:solidFill>
                <a:ea typeface="굴림" pitchFamily="50" charset="-127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383" y="1155"/>
              <a:ext cx="932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b="1" dirty="0" smtClean="0">
                  <a:solidFill>
                    <a:schemeClr val="accent1"/>
                  </a:solidFill>
                  <a:ea typeface="굴림" pitchFamily="50" charset="-127"/>
                </a:rPr>
                <a:t>한랭기단</a:t>
              </a:r>
              <a:endParaRPr lang="en-GB" altLang="ko-KR" b="1" dirty="0">
                <a:solidFill>
                  <a:schemeClr val="accent1"/>
                </a:solidFill>
                <a:ea typeface="굴림" pitchFamily="50" charset="-127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rot="4390692">
              <a:off x="3976" y="1252"/>
              <a:ext cx="58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975" y="1706"/>
              <a:ext cx="1216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ea typeface="굴림" pitchFamily="50" charset="-127"/>
                </a:rPr>
                <a:t>전선의 이동</a:t>
              </a:r>
              <a:endParaRPr lang="en-GB" altLang="ko-KR" dirty="0">
                <a:ea typeface="굴림" pitchFamily="50" charset="-127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925" y="346"/>
              <a:ext cx="2541" cy="19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92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한랭전선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5" y="980728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무거운 한랭기단이 차가운 온난기단의 밑으로 파고들어가 온난기단을 밀어 올리면서 생기는 전선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err="1" smtClean="0"/>
              <a:t>전선면의</a:t>
            </a:r>
            <a:r>
              <a:rPr lang="ko-KR" altLang="en-US" dirty="0" smtClean="0"/>
              <a:t> 경사가 큼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적운 또는 적란운 발생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좁은 범위의 소나기성 강우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endParaRPr lang="ko-KR" altLang="en-US" dirty="0"/>
          </a:p>
        </p:txBody>
      </p:sp>
      <p:pic>
        <p:nvPicPr>
          <p:cNvPr id="92162" name="Picture 2" descr="http://proi.edupia.com/contents/proicontents/proi/proi/middle/SchoolBook/seb/ssh_images/14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960440" cy="42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22648" y="3589874"/>
            <a:ext cx="3052763" cy="2736304"/>
            <a:chOff x="2925" y="346"/>
            <a:chExt cx="2540" cy="1905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125" y="482"/>
              <a:ext cx="1723" cy="680"/>
            </a:xfrm>
            <a:custGeom>
              <a:avLst/>
              <a:gdLst>
                <a:gd name="T0" fmla="*/ 0 w 1723"/>
                <a:gd name="T1" fmla="*/ 680 h 680"/>
                <a:gd name="T2" fmla="*/ 952 w 1723"/>
                <a:gd name="T3" fmla="*/ 544 h 680"/>
                <a:gd name="T4" fmla="*/ 1451 w 1723"/>
                <a:gd name="T5" fmla="*/ 317 h 680"/>
                <a:gd name="T6" fmla="*/ 1723 w 1723"/>
                <a:gd name="T7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3" h="680">
                  <a:moveTo>
                    <a:pt x="0" y="680"/>
                  </a:moveTo>
                  <a:cubicBezTo>
                    <a:pt x="355" y="642"/>
                    <a:pt x="710" y="604"/>
                    <a:pt x="952" y="544"/>
                  </a:cubicBezTo>
                  <a:cubicBezTo>
                    <a:pt x="1194" y="484"/>
                    <a:pt x="1322" y="408"/>
                    <a:pt x="1451" y="317"/>
                  </a:cubicBezTo>
                  <a:cubicBezTo>
                    <a:pt x="1580" y="226"/>
                    <a:pt x="1685" y="121"/>
                    <a:pt x="1723" y="0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306" y="663"/>
              <a:ext cx="90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b="1" dirty="0" smtClean="0">
                  <a:solidFill>
                    <a:schemeClr val="accent1"/>
                  </a:solidFill>
                  <a:ea typeface="굴림" pitchFamily="50" charset="-127"/>
                </a:rPr>
                <a:t>한랭기단</a:t>
              </a:r>
              <a:endParaRPr lang="en-GB" altLang="ko-KR" b="1" dirty="0">
                <a:solidFill>
                  <a:schemeClr val="accent1"/>
                </a:solidFill>
                <a:ea typeface="굴림" pitchFamily="50" charset="-127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395" y="1103"/>
              <a:ext cx="90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o-KR" altLang="en-US" b="1" smtClean="0">
                  <a:solidFill>
                    <a:schemeClr val="accent2"/>
                  </a:solidFill>
                  <a:ea typeface="굴림" pitchFamily="50" charset="-127"/>
                </a:rPr>
                <a:t>온난기단</a:t>
              </a:r>
              <a:endParaRPr lang="en-GB" altLang="ko-KR" b="1" dirty="0">
                <a:solidFill>
                  <a:schemeClr val="accent2"/>
                </a:solidFill>
                <a:ea typeface="굴림" pitchFamily="50" charset="-127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4390692">
              <a:off x="3942" y="1252"/>
              <a:ext cx="58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941" y="1706"/>
              <a:ext cx="1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ea typeface="굴림" pitchFamily="50" charset="-127"/>
                </a:rPr>
                <a:t>전선의 이</a:t>
              </a:r>
              <a:r>
                <a:rPr lang="ko-KR" altLang="en-US" dirty="0">
                  <a:ea typeface="굴림" pitchFamily="50" charset="-127"/>
                </a:rPr>
                <a:t>동</a:t>
              </a:r>
              <a:endParaRPr lang="en-GB" altLang="ko-KR" dirty="0">
                <a:ea typeface="굴림" pitchFamily="50" charset="-127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925" y="346"/>
              <a:ext cx="2540" cy="19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AutoShape 20"/>
            <p:cNvSpPr>
              <a:spLocks noChangeArrowheads="1"/>
            </p:cNvSpPr>
            <p:nvPr/>
          </p:nvSpPr>
          <p:spPr bwMode="auto">
            <a:xfrm rot="10345424">
              <a:off x="3253" y="1148"/>
              <a:ext cx="159" cy="1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 rot="10089877">
              <a:off x="3798" y="1071"/>
              <a:ext cx="159" cy="1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 rot="9156648">
              <a:off x="4357" y="907"/>
              <a:ext cx="159" cy="1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 rot="7513193">
              <a:off x="4750" y="597"/>
              <a:ext cx="159" cy="1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31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정체전선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980728"/>
            <a:ext cx="59602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한랭기단과 온난기단의 세력이 유사하여 정지된 전선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동서로 길게 발생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날씨가 흐리고 비가 오는 시간도 길어짐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여름철 한반도의 장마전선</a:t>
            </a:r>
            <a:endParaRPr lang="ko-KR" altLang="en-US" dirty="0"/>
          </a:p>
        </p:txBody>
      </p:sp>
      <p:pic>
        <p:nvPicPr>
          <p:cNvPr id="94216" name="Picture 8" descr="http://pds.joins.com/news/component/htmlphoto_mmdata/200708/htm_2007080905162430003400-0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r="50000" b="28172"/>
          <a:stretch/>
        </p:blipFill>
        <p:spPr bwMode="auto">
          <a:xfrm>
            <a:off x="4643438" y="2932113"/>
            <a:ext cx="4104456" cy="34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963861" y="3810447"/>
            <a:ext cx="2735262" cy="1079500"/>
          </a:xfrm>
          <a:custGeom>
            <a:avLst/>
            <a:gdLst>
              <a:gd name="T0" fmla="*/ 0 w 1723"/>
              <a:gd name="T1" fmla="*/ 680 h 680"/>
              <a:gd name="T2" fmla="*/ 952 w 1723"/>
              <a:gd name="T3" fmla="*/ 544 h 680"/>
              <a:gd name="T4" fmla="*/ 1451 w 1723"/>
              <a:gd name="T5" fmla="*/ 317 h 680"/>
              <a:gd name="T6" fmla="*/ 1723 w 1723"/>
              <a:gd name="T7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3" h="680">
                <a:moveTo>
                  <a:pt x="0" y="680"/>
                </a:moveTo>
                <a:cubicBezTo>
                  <a:pt x="355" y="642"/>
                  <a:pt x="710" y="604"/>
                  <a:pt x="952" y="544"/>
                </a:cubicBezTo>
                <a:cubicBezTo>
                  <a:pt x="1194" y="484"/>
                  <a:pt x="1322" y="408"/>
                  <a:pt x="1451" y="317"/>
                </a:cubicBezTo>
                <a:cubicBezTo>
                  <a:pt x="1580" y="226"/>
                  <a:pt x="1685" y="121"/>
                  <a:pt x="1723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5536" y="3284984"/>
            <a:ext cx="4032250" cy="3024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345424">
            <a:off x="1167061" y="4867722"/>
            <a:ext cx="252412" cy="2174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9156648">
            <a:off x="2919661" y="4485134"/>
            <a:ext cx="252412" cy="2174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AutoShape 15"/>
          <p:cNvSpPr>
            <a:spLocks noChangeAspect="1" noChangeArrowheads="1"/>
          </p:cNvSpPr>
          <p:nvPr/>
        </p:nvSpPr>
        <p:spPr bwMode="auto">
          <a:xfrm rot="9971501">
            <a:off x="2048123" y="4589909"/>
            <a:ext cx="287338" cy="287338"/>
          </a:xfrm>
          <a:custGeom>
            <a:avLst/>
            <a:gdLst>
              <a:gd name="G0" fmla="+- 433 0 0"/>
              <a:gd name="G1" fmla="+- 69367 0 0"/>
              <a:gd name="G2" fmla="+- 0 0 69367"/>
              <a:gd name="T0" fmla="*/ 0 256 1"/>
              <a:gd name="T1" fmla="*/ 180 256 1"/>
              <a:gd name="G3" fmla="+- 69367 T0 T1"/>
              <a:gd name="T2" fmla="*/ 0 256 1"/>
              <a:gd name="T3" fmla="*/ 90 256 1"/>
              <a:gd name="G4" fmla="+- 69367 T2 T3"/>
              <a:gd name="G5" fmla="*/ G4 2 1"/>
              <a:gd name="T4" fmla="*/ 90 256 1"/>
              <a:gd name="T5" fmla="*/ 0 256 1"/>
              <a:gd name="G6" fmla="+- 69367 T4 T5"/>
              <a:gd name="G7" fmla="*/ G6 2 1"/>
              <a:gd name="G8" fmla="abs 6936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33"/>
              <a:gd name="G18" fmla="*/ 433 1 2"/>
              <a:gd name="G19" fmla="+- G18 5400 0"/>
              <a:gd name="G20" fmla="cos G19 69367"/>
              <a:gd name="G21" fmla="sin G19 69367"/>
              <a:gd name="G22" fmla="+- G20 10800 0"/>
              <a:gd name="G23" fmla="+- G21 10800 0"/>
              <a:gd name="G24" fmla="+- 10800 0 G20"/>
              <a:gd name="G25" fmla="+- 433 10800 0"/>
              <a:gd name="G26" fmla="?: G9 G17 G25"/>
              <a:gd name="G27" fmla="?: G9 0 21600"/>
              <a:gd name="G28" fmla="cos 10800 69367"/>
              <a:gd name="G29" fmla="sin 10800 69367"/>
              <a:gd name="G30" fmla="sin 433 69367"/>
              <a:gd name="G31" fmla="+- G28 10800 0"/>
              <a:gd name="G32" fmla="+- G29 10800 0"/>
              <a:gd name="G33" fmla="+- G30 10800 0"/>
              <a:gd name="G34" fmla="?: G4 0 G31"/>
              <a:gd name="G35" fmla="?: 69367 G34 0"/>
              <a:gd name="G36" fmla="?: G6 G35 G31"/>
              <a:gd name="G37" fmla="+- 21600 0 G36"/>
              <a:gd name="G38" fmla="?: G4 0 G33"/>
              <a:gd name="G39" fmla="?: 69367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6416 w 21600"/>
              <a:gd name="T15" fmla="*/ 10903 h 21600"/>
              <a:gd name="T16" fmla="*/ 10800 w 21600"/>
              <a:gd name="T17" fmla="*/ 11233 h 21600"/>
              <a:gd name="T18" fmla="*/ 5184 w 21600"/>
              <a:gd name="T19" fmla="*/ 109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1232" y="10807"/>
                </a:moveTo>
                <a:cubicBezTo>
                  <a:pt x="11228" y="11043"/>
                  <a:pt x="11036" y="11232"/>
                  <a:pt x="10800" y="11232"/>
                </a:cubicBezTo>
                <a:cubicBezTo>
                  <a:pt x="10563" y="11232"/>
                  <a:pt x="10371" y="11043"/>
                  <a:pt x="10367" y="10807"/>
                </a:cubicBezTo>
                <a:lnTo>
                  <a:pt x="1" y="10999"/>
                </a:lnTo>
                <a:cubicBezTo>
                  <a:pt x="110" y="16885"/>
                  <a:pt x="4913" y="21599"/>
                  <a:pt x="10800" y="21599"/>
                </a:cubicBezTo>
                <a:cubicBezTo>
                  <a:pt x="16686" y="21599"/>
                  <a:pt x="21489" y="16885"/>
                  <a:pt x="21598" y="10999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16"/>
          <p:cNvSpPr>
            <a:spLocks noChangeAspect="1" noChangeArrowheads="1"/>
          </p:cNvSpPr>
          <p:nvPr/>
        </p:nvSpPr>
        <p:spPr bwMode="auto">
          <a:xfrm rot="7693144">
            <a:off x="3421311" y="3915222"/>
            <a:ext cx="287337" cy="287337"/>
          </a:xfrm>
          <a:custGeom>
            <a:avLst/>
            <a:gdLst>
              <a:gd name="G0" fmla="+- 433 0 0"/>
              <a:gd name="G1" fmla="+- 69367 0 0"/>
              <a:gd name="G2" fmla="+- 0 0 69367"/>
              <a:gd name="T0" fmla="*/ 0 256 1"/>
              <a:gd name="T1" fmla="*/ 180 256 1"/>
              <a:gd name="G3" fmla="+- 69367 T0 T1"/>
              <a:gd name="T2" fmla="*/ 0 256 1"/>
              <a:gd name="T3" fmla="*/ 90 256 1"/>
              <a:gd name="G4" fmla="+- 69367 T2 T3"/>
              <a:gd name="G5" fmla="*/ G4 2 1"/>
              <a:gd name="T4" fmla="*/ 90 256 1"/>
              <a:gd name="T5" fmla="*/ 0 256 1"/>
              <a:gd name="G6" fmla="+- 69367 T4 T5"/>
              <a:gd name="G7" fmla="*/ G6 2 1"/>
              <a:gd name="G8" fmla="abs 6936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33"/>
              <a:gd name="G18" fmla="*/ 433 1 2"/>
              <a:gd name="G19" fmla="+- G18 5400 0"/>
              <a:gd name="G20" fmla="cos G19 69367"/>
              <a:gd name="G21" fmla="sin G19 69367"/>
              <a:gd name="G22" fmla="+- G20 10800 0"/>
              <a:gd name="G23" fmla="+- G21 10800 0"/>
              <a:gd name="G24" fmla="+- 10800 0 G20"/>
              <a:gd name="G25" fmla="+- 433 10800 0"/>
              <a:gd name="G26" fmla="?: G9 G17 G25"/>
              <a:gd name="G27" fmla="?: G9 0 21600"/>
              <a:gd name="G28" fmla="cos 10800 69367"/>
              <a:gd name="G29" fmla="sin 10800 69367"/>
              <a:gd name="G30" fmla="sin 433 69367"/>
              <a:gd name="G31" fmla="+- G28 10800 0"/>
              <a:gd name="G32" fmla="+- G29 10800 0"/>
              <a:gd name="G33" fmla="+- G30 10800 0"/>
              <a:gd name="G34" fmla="?: G4 0 G31"/>
              <a:gd name="G35" fmla="?: 69367 G34 0"/>
              <a:gd name="G36" fmla="?: G6 G35 G31"/>
              <a:gd name="G37" fmla="+- 21600 0 G36"/>
              <a:gd name="G38" fmla="?: G4 0 G33"/>
              <a:gd name="G39" fmla="?: 69367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6416 w 21600"/>
              <a:gd name="T15" fmla="*/ 10903 h 21600"/>
              <a:gd name="T16" fmla="*/ 10800 w 21600"/>
              <a:gd name="T17" fmla="*/ 11233 h 21600"/>
              <a:gd name="T18" fmla="*/ 5184 w 21600"/>
              <a:gd name="T19" fmla="*/ 109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1232" y="10807"/>
                </a:moveTo>
                <a:cubicBezTo>
                  <a:pt x="11228" y="11043"/>
                  <a:pt x="11036" y="11232"/>
                  <a:pt x="10800" y="11232"/>
                </a:cubicBezTo>
                <a:cubicBezTo>
                  <a:pt x="10563" y="11232"/>
                  <a:pt x="10371" y="11043"/>
                  <a:pt x="10367" y="10807"/>
                </a:cubicBezTo>
                <a:lnTo>
                  <a:pt x="1" y="10999"/>
                </a:lnTo>
                <a:cubicBezTo>
                  <a:pt x="110" y="16885"/>
                  <a:pt x="4913" y="21599"/>
                  <a:pt x="10800" y="21599"/>
                </a:cubicBezTo>
                <a:cubicBezTo>
                  <a:pt x="16686" y="21599"/>
                  <a:pt x="21489" y="16885"/>
                  <a:pt x="21598" y="10999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044823" y="3572322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b="1" dirty="0" smtClean="0">
                <a:solidFill>
                  <a:schemeClr val="accent1"/>
                </a:solidFill>
                <a:ea typeface="굴림" pitchFamily="50" charset="-127"/>
              </a:rPr>
              <a:t>한랭기단</a:t>
            </a:r>
            <a:endParaRPr lang="en-GB" altLang="ko-KR" b="1" dirty="0">
              <a:solidFill>
                <a:schemeClr val="accent1"/>
              </a:solidFill>
              <a:ea typeface="굴림" pitchFamily="50" charset="-127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772023" y="5301109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ko-KR" altLang="en-US" b="1" dirty="0" smtClean="0">
                <a:solidFill>
                  <a:schemeClr val="accent2"/>
                </a:solidFill>
                <a:ea typeface="굴림" pitchFamily="50" charset="-127"/>
              </a:rPr>
              <a:t>온난기단</a:t>
            </a:r>
            <a:endParaRPr lang="en-GB" altLang="ko-KR" b="1" dirty="0">
              <a:solidFill>
                <a:schemeClr val="accent2"/>
              </a:solidFill>
              <a:ea typeface="굴림" pitchFamily="50" charset="-127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1692523" y="5228084"/>
            <a:ext cx="576263" cy="730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2843461" y="4869309"/>
            <a:ext cx="576262" cy="2159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H="1">
            <a:off x="2484686" y="4005709"/>
            <a:ext cx="431800" cy="142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1403598" y="4293047"/>
            <a:ext cx="504825" cy="714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3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90993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폐색전선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980728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후방의 한랭전선의 이동속도가 전방의 온난전선의 이동속도보다 빠를 때 두 전선이 겹치며 생성되는 전선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하층에는 </a:t>
            </a:r>
            <a:r>
              <a:rPr lang="ko-KR" altLang="en-US" dirty="0" err="1" smtClean="0"/>
              <a:t>찬공기</a:t>
            </a:r>
            <a:r>
              <a:rPr lang="ko-KR" altLang="en-US" dirty="0" smtClean="0"/>
              <a:t> 상층에는 </a:t>
            </a:r>
            <a:r>
              <a:rPr lang="ko-KR" altLang="en-US" dirty="0" err="1" smtClean="0"/>
              <a:t>더운공기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/>
              <a:t>온대저기압의 생성과 소멸과정에서 발생</a:t>
            </a:r>
            <a:endParaRPr lang="ko-KR" altLang="en-US" dirty="0"/>
          </a:p>
        </p:txBody>
      </p:sp>
      <p:pic>
        <p:nvPicPr>
          <p:cNvPr id="96258" name="Picture 2" descr="http://www.scienceall.com/nas/image/201302/DI213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162102" cy="58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7"/>
          <p:cNvSpPr>
            <a:spLocks/>
          </p:cNvSpPr>
          <p:nvPr/>
        </p:nvSpPr>
        <p:spPr bwMode="auto">
          <a:xfrm>
            <a:off x="713135" y="3644900"/>
            <a:ext cx="2735262" cy="1079500"/>
          </a:xfrm>
          <a:custGeom>
            <a:avLst/>
            <a:gdLst>
              <a:gd name="T0" fmla="*/ 0 w 1723"/>
              <a:gd name="T1" fmla="*/ 680 h 680"/>
              <a:gd name="T2" fmla="*/ 952 w 1723"/>
              <a:gd name="T3" fmla="*/ 544 h 680"/>
              <a:gd name="T4" fmla="*/ 1451 w 1723"/>
              <a:gd name="T5" fmla="*/ 317 h 680"/>
              <a:gd name="T6" fmla="*/ 1723 w 1723"/>
              <a:gd name="T7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3" h="680">
                <a:moveTo>
                  <a:pt x="0" y="680"/>
                </a:moveTo>
                <a:cubicBezTo>
                  <a:pt x="355" y="642"/>
                  <a:pt x="710" y="604"/>
                  <a:pt x="952" y="544"/>
                </a:cubicBezTo>
                <a:cubicBezTo>
                  <a:pt x="1194" y="484"/>
                  <a:pt x="1322" y="408"/>
                  <a:pt x="1451" y="317"/>
                </a:cubicBezTo>
                <a:cubicBezTo>
                  <a:pt x="1580" y="226"/>
                  <a:pt x="1685" y="121"/>
                  <a:pt x="1723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4390692">
            <a:off x="2010122" y="4867275"/>
            <a:ext cx="935038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8535" y="5588000"/>
            <a:ext cx="1420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dirty="0" smtClean="0">
                <a:ea typeface="굴림" pitchFamily="50" charset="-127"/>
              </a:rPr>
              <a:t>전선의 이동</a:t>
            </a:r>
            <a:endParaRPr lang="en-GB" altLang="ko-KR" dirty="0">
              <a:ea typeface="굴림" pitchFamily="50" charset="-127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5635" y="3429000"/>
            <a:ext cx="4032250" cy="3024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345424">
            <a:off x="916335" y="4702175"/>
            <a:ext cx="252412" cy="2174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9156648">
            <a:off x="2668935" y="4319588"/>
            <a:ext cx="252412" cy="2174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AutoShape 38"/>
          <p:cNvSpPr>
            <a:spLocks noChangeAspect="1" noChangeArrowheads="1"/>
          </p:cNvSpPr>
          <p:nvPr/>
        </p:nvSpPr>
        <p:spPr bwMode="auto">
          <a:xfrm rot="20962570">
            <a:off x="1797397" y="4424363"/>
            <a:ext cx="287338" cy="287337"/>
          </a:xfrm>
          <a:custGeom>
            <a:avLst/>
            <a:gdLst>
              <a:gd name="G0" fmla="+- 433 0 0"/>
              <a:gd name="G1" fmla="+- 69367 0 0"/>
              <a:gd name="G2" fmla="+- 0 0 69367"/>
              <a:gd name="T0" fmla="*/ 0 256 1"/>
              <a:gd name="T1" fmla="*/ 180 256 1"/>
              <a:gd name="G3" fmla="+- 69367 T0 T1"/>
              <a:gd name="T2" fmla="*/ 0 256 1"/>
              <a:gd name="T3" fmla="*/ 90 256 1"/>
              <a:gd name="G4" fmla="+- 69367 T2 T3"/>
              <a:gd name="G5" fmla="*/ G4 2 1"/>
              <a:gd name="T4" fmla="*/ 90 256 1"/>
              <a:gd name="T5" fmla="*/ 0 256 1"/>
              <a:gd name="G6" fmla="+- 69367 T4 T5"/>
              <a:gd name="G7" fmla="*/ G6 2 1"/>
              <a:gd name="G8" fmla="abs 6936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33"/>
              <a:gd name="G18" fmla="*/ 433 1 2"/>
              <a:gd name="G19" fmla="+- G18 5400 0"/>
              <a:gd name="G20" fmla="cos G19 69367"/>
              <a:gd name="G21" fmla="sin G19 69367"/>
              <a:gd name="G22" fmla="+- G20 10800 0"/>
              <a:gd name="G23" fmla="+- G21 10800 0"/>
              <a:gd name="G24" fmla="+- 10800 0 G20"/>
              <a:gd name="G25" fmla="+- 433 10800 0"/>
              <a:gd name="G26" fmla="?: G9 G17 G25"/>
              <a:gd name="G27" fmla="?: G9 0 21600"/>
              <a:gd name="G28" fmla="cos 10800 69367"/>
              <a:gd name="G29" fmla="sin 10800 69367"/>
              <a:gd name="G30" fmla="sin 433 69367"/>
              <a:gd name="G31" fmla="+- G28 10800 0"/>
              <a:gd name="G32" fmla="+- G29 10800 0"/>
              <a:gd name="G33" fmla="+- G30 10800 0"/>
              <a:gd name="G34" fmla="?: G4 0 G31"/>
              <a:gd name="G35" fmla="?: 69367 G34 0"/>
              <a:gd name="G36" fmla="?: G6 G35 G31"/>
              <a:gd name="G37" fmla="+- 21600 0 G36"/>
              <a:gd name="G38" fmla="?: G4 0 G33"/>
              <a:gd name="G39" fmla="?: 69367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6416 w 21600"/>
              <a:gd name="T15" fmla="*/ 10903 h 21600"/>
              <a:gd name="T16" fmla="*/ 10800 w 21600"/>
              <a:gd name="T17" fmla="*/ 11233 h 21600"/>
              <a:gd name="T18" fmla="*/ 5184 w 21600"/>
              <a:gd name="T19" fmla="*/ 109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1232" y="10807"/>
                </a:moveTo>
                <a:cubicBezTo>
                  <a:pt x="11228" y="11043"/>
                  <a:pt x="11036" y="11232"/>
                  <a:pt x="10800" y="11232"/>
                </a:cubicBezTo>
                <a:cubicBezTo>
                  <a:pt x="10563" y="11232"/>
                  <a:pt x="10371" y="11043"/>
                  <a:pt x="10367" y="10807"/>
                </a:cubicBezTo>
                <a:lnTo>
                  <a:pt x="1" y="10999"/>
                </a:lnTo>
                <a:cubicBezTo>
                  <a:pt x="110" y="16885"/>
                  <a:pt x="4913" y="21599"/>
                  <a:pt x="10800" y="21599"/>
                </a:cubicBezTo>
                <a:cubicBezTo>
                  <a:pt x="16686" y="21599"/>
                  <a:pt x="21489" y="16885"/>
                  <a:pt x="21598" y="10999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AutoShape 39"/>
          <p:cNvSpPr>
            <a:spLocks noChangeAspect="1" noChangeArrowheads="1"/>
          </p:cNvSpPr>
          <p:nvPr/>
        </p:nvSpPr>
        <p:spPr bwMode="auto">
          <a:xfrm rot="18340130">
            <a:off x="3170585" y="3749675"/>
            <a:ext cx="287338" cy="287337"/>
          </a:xfrm>
          <a:custGeom>
            <a:avLst/>
            <a:gdLst>
              <a:gd name="G0" fmla="+- 433 0 0"/>
              <a:gd name="G1" fmla="+- 69367 0 0"/>
              <a:gd name="G2" fmla="+- 0 0 69367"/>
              <a:gd name="T0" fmla="*/ 0 256 1"/>
              <a:gd name="T1" fmla="*/ 180 256 1"/>
              <a:gd name="G3" fmla="+- 69367 T0 T1"/>
              <a:gd name="T2" fmla="*/ 0 256 1"/>
              <a:gd name="T3" fmla="*/ 90 256 1"/>
              <a:gd name="G4" fmla="+- 69367 T2 T3"/>
              <a:gd name="G5" fmla="*/ G4 2 1"/>
              <a:gd name="T4" fmla="*/ 90 256 1"/>
              <a:gd name="T5" fmla="*/ 0 256 1"/>
              <a:gd name="G6" fmla="+- 69367 T4 T5"/>
              <a:gd name="G7" fmla="*/ G6 2 1"/>
              <a:gd name="G8" fmla="abs 6936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33"/>
              <a:gd name="G18" fmla="*/ 433 1 2"/>
              <a:gd name="G19" fmla="+- G18 5400 0"/>
              <a:gd name="G20" fmla="cos G19 69367"/>
              <a:gd name="G21" fmla="sin G19 69367"/>
              <a:gd name="G22" fmla="+- G20 10800 0"/>
              <a:gd name="G23" fmla="+- G21 10800 0"/>
              <a:gd name="G24" fmla="+- 10800 0 G20"/>
              <a:gd name="G25" fmla="+- 433 10800 0"/>
              <a:gd name="G26" fmla="?: G9 G17 G25"/>
              <a:gd name="G27" fmla="?: G9 0 21600"/>
              <a:gd name="G28" fmla="cos 10800 69367"/>
              <a:gd name="G29" fmla="sin 10800 69367"/>
              <a:gd name="G30" fmla="sin 433 69367"/>
              <a:gd name="G31" fmla="+- G28 10800 0"/>
              <a:gd name="G32" fmla="+- G29 10800 0"/>
              <a:gd name="G33" fmla="+- G30 10800 0"/>
              <a:gd name="G34" fmla="?: G4 0 G31"/>
              <a:gd name="G35" fmla="?: 69367 G34 0"/>
              <a:gd name="G36" fmla="?: G6 G35 G31"/>
              <a:gd name="G37" fmla="+- 21600 0 G36"/>
              <a:gd name="G38" fmla="?: G4 0 G33"/>
              <a:gd name="G39" fmla="?: 69367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6416 w 21600"/>
              <a:gd name="T15" fmla="*/ 10903 h 21600"/>
              <a:gd name="T16" fmla="*/ 10800 w 21600"/>
              <a:gd name="T17" fmla="*/ 11233 h 21600"/>
              <a:gd name="T18" fmla="*/ 5184 w 21600"/>
              <a:gd name="T19" fmla="*/ 1090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1232" y="10807"/>
                </a:moveTo>
                <a:cubicBezTo>
                  <a:pt x="11228" y="11043"/>
                  <a:pt x="11036" y="11232"/>
                  <a:pt x="10800" y="11232"/>
                </a:cubicBezTo>
                <a:cubicBezTo>
                  <a:pt x="10563" y="11232"/>
                  <a:pt x="10371" y="11043"/>
                  <a:pt x="10367" y="10807"/>
                </a:cubicBezTo>
                <a:lnTo>
                  <a:pt x="1" y="10999"/>
                </a:lnTo>
                <a:cubicBezTo>
                  <a:pt x="110" y="16885"/>
                  <a:pt x="4913" y="21599"/>
                  <a:pt x="10800" y="21599"/>
                </a:cubicBezTo>
                <a:cubicBezTo>
                  <a:pt x="16686" y="21599"/>
                  <a:pt x="21489" y="16885"/>
                  <a:pt x="21598" y="10999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7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8225</TotalTime>
  <Words>925</Words>
  <Application>Microsoft Office PowerPoint</Application>
  <PresentationFormat>화면 슬라이드 쇼(4:3)</PresentationFormat>
  <Paragraphs>302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빌 게이츠</dc:creator>
  <cp:lastModifiedBy>user</cp:lastModifiedBy>
  <cp:revision>170</cp:revision>
  <cp:lastPrinted>2014-03-10T12:34:20Z</cp:lastPrinted>
  <dcterms:created xsi:type="dcterms:W3CDTF">2013-09-09T05:32:32Z</dcterms:created>
  <dcterms:modified xsi:type="dcterms:W3CDTF">2015-09-05T00:59:58Z</dcterms:modified>
</cp:coreProperties>
</file>